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0E9C-6367-4DCD-98FD-DC97587F286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C5F17-048E-4670-8CE3-8A2455FB2F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05E99-A14B-41BD-9A7A-F1501F4B4E3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69BA7-1C60-4BED-8675-827C8852D42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EF8C4-96BA-4C71-B72A-E277234C8E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14D1F-1899-4EF0-892F-C980CFE251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60846-5631-4D30-8C23-CC56E1ADBEE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8F20F-CB52-427D-B3F1-106CC84AF7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7A4C4-3C4B-4D99-9A3B-102BD7504A0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7D056-ABC3-4217-97C5-BCDAB0B2EB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9AF67-C2A5-44F4-996B-8E25E663CB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88CFCC7-26DF-4C53-B33F-E7CCB846003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61198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Calibri" pitchFamily="34" charset="0"/>
              </a:rPr>
              <a:t>Managing the Volunteer Journey – </a:t>
            </a:r>
          </a:p>
          <a:p>
            <a:endParaRPr lang="en-GB" b="1">
              <a:latin typeface="Calibri" pitchFamily="34" charset="0"/>
            </a:endParaRPr>
          </a:p>
          <a:p>
            <a:r>
              <a:rPr lang="en-GB" b="1">
                <a:latin typeface="Calibri" pitchFamily="34" charset="0"/>
              </a:rPr>
              <a:t>Recruitment, Selection and Induction</a:t>
            </a:r>
            <a:endParaRPr lang="en-US" b="1">
              <a:latin typeface="Calibri" pitchFamily="34" charset="0"/>
            </a:endParaRPr>
          </a:p>
        </p:txBody>
      </p:sp>
      <p:grpSp>
        <p:nvGrpSpPr>
          <p:cNvPr id="3075" name="Group 22"/>
          <p:cNvGrpSpPr>
            <a:grpSpLocks noChangeAspect="1"/>
          </p:cNvGrpSpPr>
          <p:nvPr/>
        </p:nvGrpSpPr>
        <p:grpSpPr bwMode="auto">
          <a:xfrm>
            <a:off x="160338" y="2493963"/>
            <a:ext cx="8983662" cy="1008062"/>
            <a:chOff x="2145" y="-558"/>
            <a:chExt cx="9118" cy="1016"/>
          </a:xfrm>
        </p:grpSpPr>
        <p:sp>
          <p:nvSpPr>
            <p:cNvPr id="3076" name="AutoShape 32"/>
            <p:cNvSpPr>
              <a:spLocks noChangeAspect="1" noChangeArrowheads="1" noTextEdit="1"/>
            </p:cNvSpPr>
            <p:nvPr/>
          </p:nvSpPr>
          <p:spPr bwMode="auto">
            <a:xfrm>
              <a:off x="2145" y="-558"/>
              <a:ext cx="9118" cy="1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7" name="AutoShape 10"/>
            <p:cNvSpPr>
              <a:spLocks noChangeArrowheads="1"/>
            </p:cNvSpPr>
            <p:nvPr/>
          </p:nvSpPr>
          <p:spPr bwMode="auto">
            <a:xfrm>
              <a:off x="3207" y="-356"/>
              <a:ext cx="981" cy="652"/>
            </a:xfrm>
            <a:prstGeom prst="chevron">
              <a:avLst>
                <a:gd name="adj" fmla="val 27591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Understand</a:t>
              </a:r>
            </a:p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your needs</a:t>
              </a:r>
              <a:r>
                <a:rPr lang="en-GB" sz="100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lang="en-GB" sz="1000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3078" name="AutoShape 10"/>
            <p:cNvSpPr>
              <a:spLocks noChangeArrowheads="1"/>
            </p:cNvSpPr>
            <p:nvPr/>
          </p:nvSpPr>
          <p:spPr bwMode="auto">
            <a:xfrm>
              <a:off x="4091" y="-356"/>
              <a:ext cx="1021" cy="652"/>
            </a:xfrm>
            <a:prstGeom prst="chevron">
              <a:avLst>
                <a:gd name="adj" fmla="val 28716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Design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  <a:p>
              <a:pPr algn="ctr" eaLnBrk="0" hangingPunct="0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Offer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3079" name="AutoShape 10"/>
            <p:cNvSpPr>
              <a:spLocks noChangeArrowheads="1"/>
            </p:cNvSpPr>
            <p:nvPr/>
          </p:nvSpPr>
          <p:spPr bwMode="auto">
            <a:xfrm>
              <a:off x="4995" y="-364"/>
              <a:ext cx="1103" cy="650"/>
            </a:xfrm>
            <a:prstGeom prst="chevron">
              <a:avLst>
                <a:gd name="adj" fmla="val 31118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Market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  <a:p>
              <a:pPr algn="ctr" eaLnBrk="0" hangingPunct="0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Offer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3080" name="AutoShape 10"/>
            <p:cNvSpPr>
              <a:spLocks noChangeArrowheads="1"/>
            </p:cNvSpPr>
            <p:nvPr/>
          </p:nvSpPr>
          <p:spPr bwMode="auto">
            <a:xfrm>
              <a:off x="5977" y="-366"/>
              <a:ext cx="1102" cy="652"/>
            </a:xfrm>
            <a:prstGeom prst="chevron">
              <a:avLst>
                <a:gd name="adj" fmla="val 30995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Select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3081" name="AutoShape 10"/>
            <p:cNvSpPr>
              <a:spLocks noChangeArrowheads="1"/>
            </p:cNvSpPr>
            <p:nvPr/>
          </p:nvSpPr>
          <p:spPr bwMode="auto">
            <a:xfrm>
              <a:off x="6965" y="-370"/>
              <a:ext cx="1101" cy="651"/>
            </a:xfrm>
            <a:prstGeom prst="chevron">
              <a:avLst>
                <a:gd name="adj" fmla="val 31014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Induct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7957" y="-385"/>
              <a:ext cx="1102" cy="653"/>
            </a:xfrm>
            <a:prstGeom prst="chevron">
              <a:avLst>
                <a:gd name="adj" fmla="val 30947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Manage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3083" name="AutoShape 25"/>
            <p:cNvSpPr>
              <a:spLocks noChangeArrowheads="1"/>
            </p:cNvSpPr>
            <p:nvPr/>
          </p:nvSpPr>
          <p:spPr bwMode="auto">
            <a:xfrm>
              <a:off x="2308" y="-360"/>
              <a:ext cx="1008" cy="637"/>
            </a:xfrm>
            <a:prstGeom prst="homePlate">
              <a:avLst>
                <a:gd name="adj" fmla="val 30659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latin typeface="Calibri" pitchFamily="34" charset="0"/>
                  <a:cs typeface="Times New Roman" pitchFamily="18" charset="0"/>
                </a:rPr>
                <a:t>Understand your audience</a:t>
              </a:r>
              <a:endParaRPr lang="en-GB" sz="1000" b="1"/>
            </a:p>
          </p:txBody>
        </p:sp>
        <p:sp>
          <p:nvSpPr>
            <p:cNvPr id="3084" name="AutoShape 10"/>
            <p:cNvSpPr>
              <a:spLocks noChangeArrowheads="1"/>
            </p:cNvSpPr>
            <p:nvPr/>
          </p:nvSpPr>
          <p:spPr bwMode="auto">
            <a:xfrm>
              <a:off x="8938" y="-396"/>
              <a:ext cx="1102" cy="652"/>
            </a:xfrm>
            <a:prstGeom prst="chevron">
              <a:avLst>
                <a:gd name="adj" fmla="val 30995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National Trust Display TT" charset="0"/>
                </a:rPr>
                <a:t>Broaden </a:t>
              </a:r>
            </a:p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National Trust Display TT" charset="0"/>
                </a:rPr>
                <a:t>Support</a:t>
              </a:r>
              <a:endParaRPr lang="en-GB" sz="1000" b="1">
                <a:ea typeface="Times New Roman" pitchFamily="18" charset="0"/>
                <a:cs typeface="National Trust Display TT" charset="0"/>
              </a:endParaRPr>
            </a:p>
          </p:txBody>
        </p:sp>
        <p:sp>
          <p:nvSpPr>
            <p:cNvPr id="3085" name="AutoShape 10"/>
            <p:cNvSpPr>
              <a:spLocks noChangeArrowheads="1"/>
            </p:cNvSpPr>
            <p:nvPr/>
          </p:nvSpPr>
          <p:spPr bwMode="auto">
            <a:xfrm>
              <a:off x="9894" y="-385"/>
              <a:ext cx="1102" cy="652"/>
            </a:xfrm>
            <a:prstGeom prst="chevron">
              <a:avLst>
                <a:gd name="adj" fmla="val 30995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National Trust Display TT" charset="0"/>
                </a:rPr>
                <a:t>Exit</a:t>
              </a:r>
              <a:endParaRPr lang="en-GB" sz="1000" b="1">
                <a:ea typeface="Times New Roman" pitchFamily="18" charset="0"/>
                <a:cs typeface="National Trust Display TT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61198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Calibri" pitchFamily="34" charset="0"/>
              </a:rPr>
              <a:t>Managing the Volunteer Journey – </a:t>
            </a:r>
          </a:p>
          <a:p>
            <a:endParaRPr lang="en-GB" b="1">
              <a:latin typeface="Calibri" pitchFamily="34" charset="0"/>
            </a:endParaRPr>
          </a:p>
          <a:p>
            <a:r>
              <a:rPr lang="en-GB" b="1">
                <a:latin typeface="Calibri" pitchFamily="34" charset="0"/>
              </a:rPr>
              <a:t>Recruitment, Selection and Induction</a:t>
            </a:r>
            <a:endParaRPr lang="en-US" b="1">
              <a:latin typeface="Calibri" pitchFamily="34" charset="0"/>
            </a:endParaRPr>
          </a:p>
        </p:txBody>
      </p:sp>
      <p:grpSp>
        <p:nvGrpSpPr>
          <p:cNvPr id="4099" name="Group 22"/>
          <p:cNvGrpSpPr>
            <a:grpSpLocks noChangeAspect="1"/>
          </p:cNvGrpSpPr>
          <p:nvPr/>
        </p:nvGrpSpPr>
        <p:grpSpPr bwMode="auto">
          <a:xfrm>
            <a:off x="160338" y="2493963"/>
            <a:ext cx="8983662" cy="1008062"/>
            <a:chOff x="2145" y="-558"/>
            <a:chExt cx="9118" cy="1016"/>
          </a:xfrm>
        </p:grpSpPr>
        <p:sp>
          <p:nvSpPr>
            <p:cNvPr id="4100" name="AutoShape 32"/>
            <p:cNvSpPr>
              <a:spLocks noChangeAspect="1" noChangeArrowheads="1" noTextEdit="1"/>
            </p:cNvSpPr>
            <p:nvPr/>
          </p:nvSpPr>
          <p:spPr bwMode="auto">
            <a:xfrm>
              <a:off x="2145" y="-558"/>
              <a:ext cx="9118" cy="1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01" name="AutoShape 10"/>
            <p:cNvSpPr>
              <a:spLocks noChangeArrowheads="1"/>
            </p:cNvSpPr>
            <p:nvPr/>
          </p:nvSpPr>
          <p:spPr bwMode="auto">
            <a:xfrm>
              <a:off x="3207" y="-356"/>
              <a:ext cx="981" cy="652"/>
            </a:xfrm>
            <a:prstGeom prst="chevron">
              <a:avLst>
                <a:gd name="adj" fmla="val 27591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Understand</a:t>
              </a:r>
            </a:p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your needs</a:t>
              </a:r>
              <a:r>
                <a:rPr lang="en-GB" sz="1000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lang="en-GB" sz="1000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2" name="AutoShape 10"/>
            <p:cNvSpPr>
              <a:spLocks noChangeArrowheads="1"/>
            </p:cNvSpPr>
            <p:nvPr/>
          </p:nvSpPr>
          <p:spPr bwMode="auto">
            <a:xfrm>
              <a:off x="4091" y="-356"/>
              <a:ext cx="1021" cy="652"/>
            </a:xfrm>
            <a:prstGeom prst="chevron">
              <a:avLst>
                <a:gd name="adj" fmla="val 28716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Design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  <a:p>
              <a:pPr algn="ctr" eaLnBrk="0" hangingPunct="0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Offer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3" name="AutoShape 10"/>
            <p:cNvSpPr>
              <a:spLocks noChangeArrowheads="1"/>
            </p:cNvSpPr>
            <p:nvPr/>
          </p:nvSpPr>
          <p:spPr bwMode="auto">
            <a:xfrm>
              <a:off x="4995" y="-364"/>
              <a:ext cx="1103" cy="650"/>
            </a:xfrm>
            <a:prstGeom prst="chevron">
              <a:avLst>
                <a:gd name="adj" fmla="val 31118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Market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  <a:p>
              <a:pPr algn="ctr" eaLnBrk="0" hangingPunct="0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Offer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4" name="AutoShape 10"/>
            <p:cNvSpPr>
              <a:spLocks noChangeArrowheads="1"/>
            </p:cNvSpPr>
            <p:nvPr/>
          </p:nvSpPr>
          <p:spPr bwMode="auto">
            <a:xfrm>
              <a:off x="5977" y="-366"/>
              <a:ext cx="1102" cy="652"/>
            </a:xfrm>
            <a:prstGeom prst="chevron">
              <a:avLst>
                <a:gd name="adj" fmla="val 30995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Select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5" name="AutoShape 10"/>
            <p:cNvSpPr>
              <a:spLocks noChangeArrowheads="1"/>
            </p:cNvSpPr>
            <p:nvPr/>
          </p:nvSpPr>
          <p:spPr bwMode="auto">
            <a:xfrm>
              <a:off x="6965" y="-370"/>
              <a:ext cx="1101" cy="651"/>
            </a:xfrm>
            <a:prstGeom prst="chevron">
              <a:avLst>
                <a:gd name="adj" fmla="val 31014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Induct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>
              <a:off x="7957" y="-385"/>
              <a:ext cx="1102" cy="653"/>
            </a:xfrm>
            <a:prstGeom prst="chevron">
              <a:avLst>
                <a:gd name="adj" fmla="val 30947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Arial" pitchFamily="34" charset="0"/>
                </a:rPr>
                <a:t>Manage</a:t>
              </a:r>
              <a:endParaRPr lang="en-GB" sz="1000" b="1">
                <a:ea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7" name="AutoShape 25"/>
            <p:cNvSpPr>
              <a:spLocks noChangeArrowheads="1"/>
            </p:cNvSpPr>
            <p:nvPr/>
          </p:nvSpPr>
          <p:spPr bwMode="auto">
            <a:xfrm>
              <a:off x="2308" y="-360"/>
              <a:ext cx="1008" cy="637"/>
            </a:xfrm>
            <a:prstGeom prst="homePlate">
              <a:avLst>
                <a:gd name="adj" fmla="val 30659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latin typeface="Calibri" pitchFamily="34" charset="0"/>
                  <a:cs typeface="Times New Roman" pitchFamily="18" charset="0"/>
                </a:rPr>
                <a:t>Understand your audience</a:t>
              </a:r>
              <a:endParaRPr lang="en-GB" sz="1000" b="1"/>
            </a:p>
          </p:txBody>
        </p:sp>
        <p:sp>
          <p:nvSpPr>
            <p:cNvPr id="4108" name="AutoShape 10"/>
            <p:cNvSpPr>
              <a:spLocks noChangeArrowheads="1"/>
            </p:cNvSpPr>
            <p:nvPr/>
          </p:nvSpPr>
          <p:spPr bwMode="auto">
            <a:xfrm>
              <a:off x="8938" y="-396"/>
              <a:ext cx="1102" cy="652"/>
            </a:xfrm>
            <a:prstGeom prst="chevron">
              <a:avLst>
                <a:gd name="adj" fmla="val 30995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National Trust Display TT" charset="0"/>
                </a:rPr>
                <a:t>Broaden </a:t>
              </a:r>
            </a:p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National Trust Display TT" charset="0"/>
                </a:rPr>
                <a:t>Support</a:t>
              </a:r>
              <a:endParaRPr lang="en-GB" sz="1000" b="1">
                <a:ea typeface="Times New Roman" pitchFamily="18" charset="0"/>
                <a:cs typeface="National Trust Display TT" charset="0"/>
              </a:endParaRPr>
            </a:p>
          </p:txBody>
        </p:sp>
        <p:sp>
          <p:nvSpPr>
            <p:cNvPr id="4109" name="AutoShape 10"/>
            <p:cNvSpPr>
              <a:spLocks noChangeArrowheads="1"/>
            </p:cNvSpPr>
            <p:nvPr/>
          </p:nvSpPr>
          <p:spPr bwMode="auto">
            <a:xfrm>
              <a:off x="9894" y="-385"/>
              <a:ext cx="1102" cy="652"/>
            </a:xfrm>
            <a:prstGeom prst="chevron">
              <a:avLst>
                <a:gd name="adj" fmla="val 30995"/>
              </a:avLst>
            </a:prstGeom>
            <a:solidFill>
              <a:srgbClr val="E1E0D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37948" rIns="0" bIns="37948" anchor="ctr"/>
            <a:lstStyle/>
            <a:p>
              <a:pPr algn="ctr"/>
              <a:r>
                <a:rPr lang="en-GB" sz="1000" b="1">
                  <a:solidFill>
                    <a:srgbClr val="000000"/>
                  </a:solidFill>
                  <a:latin typeface="Calibri" pitchFamily="34" charset="0"/>
                  <a:ea typeface="Times New Roman" pitchFamily="18" charset="0"/>
                  <a:cs typeface="National Trust Display TT" charset="0"/>
                </a:rPr>
                <a:t>Exit</a:t>
              </a:r>
              <a:endParaRPr lang="en-GB" sz="1000" b="1">
                <a:ea typeface="Times New Roman" pitchFamily="18" charset="0"/>
                <a:cs typeface="National Trust Display TT" charset="0"/>
              </a:endParaRPr>
            </a:p>
          </p:txBody>
        </p:sp>
      </p:grp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2195513" y="2492375"/>
            <a:ext cx="3744912" cy="1079500"/>
          </a:xfrm>
          <a:prstGeom prst="ellipse">
            <a:avLst/>
          </a:prstGeom>
          <a:solidFill>
            <a:srgbClr val="FF99CC">
              <a:alpha val="30000"/>
            </a:srgbClr>
          </a:solidFill>
          <a:ln w="9525">
            <a:solidFill>
              <a:srgbClr val="FF99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National Trust Display TT</vt:lpstr>
      <vt:lpstr>Default Design</vt:lpstr>
      <vt:lpstr>Slide 1</vt:lpstr>
      <vt:lpstr>Slide 2</vt:lpstr>
    </vt:vector>
  </TitlesOfParts>
  <Company>The National Trust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mike.elliott</dc:creator>
  <cp:lastModifiedBy>Jo Taylor</cp:lastModifiedBy>
  <cp:revision>1</cp:revision>
  <dcterms:created xsi:type="dcterms:W3CDTF">2011-07-18T09:38:24Z</dcterms:created>
  <dcterms:modified xsi:type="dcterms:W3CDTF">2013-07-03T11:12:25Z</dcterms:modified>
</cp:coreProperties>
</file>