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7" r:id="rId9"/>
    <p:sldId id="268" r:id="rId10"/>
    <p:sldId id="263" r:id="rId11"/>
    <p:sldId id="264" r:id="rId12"/>
    <p:sldId id="265" r:id="rId13"/>
    <p:sldId id="269" r:id="rId14"/>
    <p:sldId id="270" r:id="rId15"/>
    <p:sldId id="266" r:id="rId16"/>
    <p:sldId id="271" r:id="rId17"/>
    <p:sldId id="280" r:id="rId18"/>
    <p:sldId id="279" r:id="rId19"/>
    <p:sldId id="273" r:id="rId20"/>
    <p:sldId id="272" r:id="rId21"/>
    <p:sldId id="274" r:id="rId22"/>
    <p:sldId id="275" r:id="rId23"/>
    <p:sldId id="276" r:id="rId24"/>
    <p:sldId id="277" r:id="rId25"/>
    <p:sldId id="278"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GB"/>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D1DD3693-9202-4FAD-8C2C-A245A12F4231}" type="datetimeFigureOut">
              <a:rPr lang="en-GB"/>
              <a:pPr>
                <a:defRPr/>
              </a:pPr>
              <a:t>11/03/2014</a:t>
            </a:fld>
            <a:endParaRPr lang="en-GB"/>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75A233B3-2393-4E2D-9DC9-1E90A1198CFE}"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GB"/>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CCCF7632-3435-4723-84BB-7847ADB08E31}" type="datetimeFigureOut">
              <a:rPr lang="en-GB"/>
              <a:pPr>
                <a:defRPr/>
              </a:pPr>
              <a:t>11/03/2014</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GB"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79B8ED94-86BB-4EB2-95E9-5F22DF9F528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It’s this end of the spectrum we are going to be focusing on today.</a:t>
            </a:r>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399C73-6741-4270-A481-9C8D326B78AA}" type="slidenum">
              <a:rPr lang="en-GB" smtClean="0"/>
              <a:pPr/>
              <a:t>7</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Start with the latter. Some of the understanding is implicit in the definitions we looked at earlier. To expand on that, I’d like to ask you to think…</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30F3C4-8252-436F-BA46-7349B5F150EA}" type="slidenum">
              <a:rPr lang="en-GB" smtClean="0"/>
              <a:pPr/>
              <a:t>8</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Story of harvard test of inflected acquisition</a:t>
            </a: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3EB3F8-C3A7-40FD-A17E-291085E1AD76}" type="slidenum">
              <a:rPr lang="en-GB" smtClean="0"/>
              <a:pPr/>
              <a:t>12</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(If |I tell you that the floor is red, you have some information but little more. If I ask you what colour the floor is, you have to look. If I ask you what shades of colour you can see in the floor, the quality of your awareness is very different again.</a:t>
            </a:r>
            <a:endParaRPr lang="en-GB"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1D715E-D9CE-4123-A883-863A6C9A6A71}" type="slidenum">
              <a:rPr lang="en-GB" smtClean="0"/>
              <a:pPr/>
              <a:t>13</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Trust is crucial for real learning to take place. In the longer term, things that build trust include, reliability, predictability, honesty (at an appropriate level), loyalty (especially sticking by someone during hard times) and commitment (expectation for the future).</a:t>
            </a:r>
          </a:p>
          <a:p>
            <a:pPr eaLnBrk="1" hangingPunct="1">
              <a:spcBef>
                <a:spcPct val="0"/>
              </a:spcBef>
            </a:pPr>
            <a:r>
              <a:rPr lang="en-GB" smtClean="0"/>
              <a:t>It’s worth considering where we learn our trust from? And, how we work with volunteers, suppliers and clients? Do they trust us? </a:t>
            </a: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928B0-C909-46B9-ABCF-CA27A6286B92}" type="slidenum">
              <a:rPr lang="en-GB" smtClean="0"/>
              <a:pPr/>
              <a:t>14</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3963612C-1CFA-4B97-8458-E8C0A13CC069}" type="datetimeFigureOut">
              <a:rPr lang="en-GB"/>
              <a:pPr>
                <a:defRPr/>
              </a:pPr>
              <a:t>11/03/2014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655E86A-113E-4599-BD01-560879B2CCD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59ABF78-9986-4351-8E95-2A7CD3C7BC71}" type="datetimeFigureOut">
              <a:rPr lang="en-GB"/>
              <a:pPr>
                <a:defRPr/>
              </a:pPr>
              <a:t>11/03/2014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07068E8-CC80-4668-BBF9-F9F12E24B75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B694641-6D96-4F80-AE8C-40D92B69B533}" type="datetimeFigureOut">
              <a:rPr lang="en-GB"/>
              <a:pPr>
                <a:defRPr/>
              </a:pPr>
              <a:t>11/03/2014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1A28924-A56D-489F-A12F-46A33DB3713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D75CAA7-FE28-49C2-A6C1-329947A3F0C5}" type="datetimeFigureOut">
              <a:rPr lang="en-GB"/>
              <a:pPr>
                <a:defRPr/>
              </a:pPr>
              <a:t>11/03/2014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61C1ABF-402F-439B-A9A7-BE2210D53C2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5B8384F-A651-460E-AFFD-8CD88138C232}" type="datetimeFigureOut">
              <a:rPr lang="en-GB"/>
              <a:pPr>
                <a:defRPr/>
              </a:pPr>
              <a:t>11/03/2014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AFD6182-03EA-4467-8DE7-CB26D860046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0FEA8C6-7CF1-45AD-941A-54627F3FA451}" type="datetimeFigureOut">
              <a:rPr lang="en-GB"/>
              <a:pPr>
                <a:defRPr/>
              </a:pPr>
              <a:t>11/03/2014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CF15D8D-63E9-4259-B476-BC6E298B01A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2736174A-699A-4101-91F8-3F1B16B2EB98}" type="datetimeFigureOut">
              <a:rPr lang="en-GB"/>
              <a:pPr>
                <a:defRPr/>
              </a:pPr>
              <a:t>11/03/2014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058D6FB-3214-41F4-A256-C4C2136CB39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3703A7F-AA04-4A8A-A8E4-FE7B79F4FE45}" type="datetimeFigureOut">
              <a:rPr lang="en-GB"/>
              <a:pPr>
                <a:defRPr/>
              </a:pPr>
              <a:t>11/03/2014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A5E5D35-19B6-420D-ACF3-BD9D8C8245A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4D0F40-8D2E-4CF3-B357-17496D4FA3D1}" type="datetimeFigureOut">
              <a:rPr lang="en-GB"/>
              <a:pPr>
                <a:defRPr/>
              </a:pPr>
              <a:t>11/03/2014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D88C33D-F026-456A-AD4E-8EA6A326B95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67A234-3418-4A97-8B15-D0E65CCC812D}" type="datetimeFigureOut">
              <a:rPr lang="en-GB"/>
              <a:pPr>
                <a:defRPr/>
              </a:pPr>
              <a:t>11/03/2014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D058F7B-5C54-48A0-A2A8-B2593E434FA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506818-CB50-4118-8A2D-58F8981043D1}" type="datetimeFigureOut">
              <a:rPr lang="en-GB"/>
              <a:pPr>
                <a:defRPr/>
              </a:pPr>
              <a:t>11/03/2014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F19B079-A184-413D-8792-72871E20523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99F565C-22AE-4EB5-966B-B2EBA3140F3D}" type="datetimeFigureOut">
              <a:rPr lang="en-GB"/>
              <a:pPr>
                <a:defRPr/>
              </a:pPr>
              <a:t>11/03/2014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E3016AB-45D9-435D-A016-7235026994F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900113" y="188913"/>
            <a:ext cx="7772400" cy="1470025"/>
          </a:xfrm>
        </p:spPr>
        <p:txBody>
          <a:bodyPr/>
          <a:lstStyle/>
          <a:p>
            <a:pPr eaLnBrk="1" hangingPunct="1"/>
            <a:endParaRPr lang="en-GB" smtClean="0"/>
          </a:p>
        </p:txBody>
      </p:sp>
      <p:sp>
        <p:nvSpPr>
          <p:cNvPr id="3" name="Subtitle 2"/>
          <p:cNvSpPr>
            <a:spLocks noGrp="1"/>
          </p:cNvSpPr>
          <p:nvPr>
            <p:ph type="subTitle" idx="1"/>
          </p:nvPr>
        </p:nvSpPr>
        <p:spPr>
          <a:xfrm>
            <a:off x="1331913" y="2492375"/>
            <a:ext cx="6400800" cy="1752600"/>
          </a:xfrm>
        </p:spPr>
        <p:txBody>
          <a:bodyPr rtlCol="0">
            <a:normAutofit/>
          </a:bodyPr>
          <a:lstStyle/>
          <a:p>
            <a:pPr eaLnBrk="1" fontAlgn="auto" hangingPunct="1">
              <a:spcAft>
                <a:spcPts val="0"/>
              </a:spcAft>
              <a:buFont typeface="Arial" pitchFamily="34" charset="0"/>
              <a:buNone/>
              <a:defRPr/>
            </a:pPr>
            <a:r>
              <a:rPr lang="en-GB" sz="7200" b="1" dirty="0" smtClean="0"/>
              <a:t>Coaching</a:t>
            </a:r>
          </a:p>
        </p:txBody>
      </p:sp>
      <p:pic>
        <p:nvPicPr>
          <p:cNvPr id="2052"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endParaRPr lang="en-GB" smtClean="0"/>
          </a:p>
        </p:txBody>
      </p:sp>
      <p:sp>
        <p:nvSpPr>
          <p:cNvPr id="11267" name="Content Placeholder 2"/>
          <p:cNvSpPr>
            <a:spLocks noGrp="1"/>
          </p:cNvSpPr>
          <p:nvPr>
            <p:ph idx="1"/>
          </p:nvPr>
        </p:nvSpPr>
        <p:spPr>
          <a:xfrm>
            <a:off x="468313" y="1844675"/>
            <a:ext cx="8229600" cy="4352925"/>
          </a:xfrm>
        </p:spPr>
        <p:txBody>
          <a:bodyPr/>
          <a:lstStyle/>
          <a:p>
            <a:pPr eaLnBrk="1" hangingPunct="1">
              <a:buFont typeface="Arial" charset="0"/>
              <a:buNone/>
            </a:pPr>
            <a:r>
              <a:rPr lang="en-US" b="1" smtClean="0"/>
              <a:t>What is coaching?</a:t>
            </a:r>
            <a:endParaRPr lang="en-GB" smtClean="0"/>
          </a:p>
          <a:p>
            <a:pPr eaLnBrk="1" hangingPunct="1"/>
            <a:r>
              <a:rPr lang="en-US" smtClean="0"/>
              <a:t>Traditional sports instruction was based around technique with a right and a wrong way to do things. </a:t>
            </a:r>
            <a:endParaRPr lang="en-GB" smtClean="0"/>
          </a:p>
          <a:p>
            <a:pPr eaLnBrk="1" hangingPunct="1"/>
            <a:r>
              <a:rPr lang="en-US" smtClean="0"/>
              <a:t>Timothy Gallwey in </a:t>
            </a:r>
            <a:r>
              <a:rPr lang="en-US" i="1" smtClean="0"/>
              <a:t>The Inner Game of Tennis </a:t>
            </a:r>
            <a:r>
              <a:rPr lang="en-US" smtClean="0"/>
              <a:t>suggested that the biggest obstacles to progress are internal – self-doubt, fear of failure and so on. </a:t>
            </a:r>
            <a:endParaRPr lang="en-GB" smtClean="0"/>
          </a:p>
          <a:p>
            <a:pPr eaLnBrk="1" hangingPunct="1"/>
            <a:endParaRPr lang="en-GB" smtClean="0"/>
          </a:p>
        </p:txBody>
      </p:sp>
      <p:pic>
        <p:nvPicPr>
          <p:cNvPr id="11268"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endParaRPr lang="en-GB" smtClean="0"/>
          </a:p>
        </p:txBody>
      </p:sp>
      <p:sp>
        <p:nvSpPr>
          <p:cNvPr id="12291" name="Content Placeholder 2"/>
          <p:cNvSpPr>
            <a:spLocks noGrp="1"/>
          </p:cNvSpPr>
          <p:nvPr>
            <p:ph idx="1"/>
          </p:nvPr>
        </p:nvSpPr>
        <p:spPr>
          <a:xfrm>
            <a:off x="457200" y="1773238"/>
            <a:ext cx="8229600" cy="4679950"/>
          </a:xfrm>
        </p:spPr>
        <p:txBody>
          <a:bodyPr/>
          <a:lstStyle/>
          <a:p>
            <a:pPr eaLnBrk="1" hangingPunct="1">
              <a:buFont typeface="Arial" charset="0"/>
              <a:buNone/>
            </a:pPr>
            <a:r>
              <a:rPr lang="en-US" b="1" smtClean="0"/>
              <a:t>What is coaching?</a:t>
            </a:r>
          </a:p>
          <a:p>
            <a:pPr eaLnBrk="1" hangingPunct="1"/>
            <a:r>
              <a:rPr lang="en-US" smtClean="0"/>
              <a:t>If a coach can help a player remove or reduce the internal obstacles to their performance, an unexpected natural ability will flow forth without much need for technical input from the coach.</a:t>
            </a:r>
            <a:endParaRPr lang="en-GB" smtClean="0"/>
          </a:p>
          <a:p>
            <a:pPr eaLnBrk="1" hangingPunct="1"/>
            <a:r>
              <a:rPr lang="en-US" smtClean="0"/>
              <a:t>Coaching therefore includes an attitude of belief in people’s potential. Coaches see people’s potential not their performance.</a:t>
            </a:r>
            <a:endParaRPr lang="en-GB" smtClean="0"/>
          </a:p>
        </p:txBody>
      </p:sp>
      <p:pic>
        <p:nvPicPr>
          <p:cNvPr id="12292"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endParaRPr lang="en-GB" smtClean="0"/>
          </a:p>
        </p:txBody>
      </p:sp>
      <p:sp>
        <p:nvSpPr>
          <p:cNvPr id="13315" name="Content Placeholder 2"/>
          <p:cNvSpPr>
            <a:spLocks noGrp="1"/>
          </p:cNvSpPr>
          <p:nvPr>
            <p:ph idx="1"/>
          </p:nvPr>
        </p:nvSpPr>
        <p:spPr>
          <a:xfrm>
            <a:off x="457200" y="1773238"/>
            <a:ext cx="8229600" cy="4824412"/>
          </a:xfrm>
        </p:spPr>
        <p:txBody>
          <a:bodyPr/>
          <a:lstStyle/>
          <a:p>
            <a:pPr eaLnBrk="1" hangingPunct="1">
              <a:buFont typeface="Arial" charset="0"/>
              <a:buNone/>
            </a:pPr>
            <a:r>
              <a:rPr lang="en-US" b="1" smtClean="0"/>
              <a:t>What is coaching?</a:t>
            </a:r>
          </a:p>
          <a:p>
            <a:pPr eaLnBrk="1" hangingPunct="1"/>
            <a:r>
              <a:rPr lang="en-US" sz="2900" smtClean="0"/>
              <a:t>To get the best out of people we have to believe the best is there.</a:t>
            </a:r>
          </a:p>
          <a:p>
            <a:pPr eaLnBrk="1" hangingPunct="1">
              <a:buFont typeface="Arial" charset="0"/>
              <a:buNone/>
            </a:pPr>
            <a:endParaRPr lang="en-GB" sz="800" smtClean="0"/>
          </a:p>
          <a:p>
            <a:pPr eaLnBrk="1" hangingPunct="1"/>
            <a:r>
              <a:rPr lang="en-US" sz="2900" smtClean="0"/>
              <a:t>Unless the manager believes that people possess more capability than they are currently expressing, s/he will not be able to help them express it.</a:t>
            </a:r>
          </a:p>
          <a:p>
            <a:pPr eaLnBrk="1" hangingPunct="1">
              <a:buFont typeface="Arial" charset="0"/>
              <a:buNone/>
            </a:pPr>
            <a:endParaRPr lang="en-GB" sz="800" smtClean="0"/>
          </a:p>
          <a:p>
            <a:pPr eaLnBrk="1" hangingPunct="1"/>
            <a:r>
              <a:rPr lang="en-US" sz="2900" smtClean="0"/>
              <a:t>Coaching is an intervention that has as its underlying and ever present goal the building of others’ self belief.</a:t>
            </a:r>
            <a:endParaRPr lang="en-GB" sz="2900" smtClean="0"/>
          </a:p>
        </p:txBody>
      </p:sp>
      <p:pic>
        <p:nvPicPr>
          <p:cNvPr id="13316" name="Picture 6" descr="Banner_practraining.jpg                                        00222618Nina                           BE75319D:"/>
          <p:cNvPicPr>
            <a:picLocks noChangeAspect="1" noChangeArrowheads="1"/>
          </p:cNvPicPr>
          <p:nvPr/>
        </p:nvPicPr>
        <p:blipFill>
          <a:blip r:embed="rId3"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endParaRPr lang="en-GB" smtClean="0"/>
          </a:p>
        </p:txBody>
      </p:sp>
      <p:sp>
        <p:nvSpPr>
          <p:cNvPr id="14339" name="Content Placeholder 2"/>
          <p:cNvSpPr>
            <a:spLocks noGrp="1"/>
          </p:cNvSpPr>
          <p:nvPr>
            <p:ph idx="1"/>
          </p:nvPr>
        </p:nvSpPr>
        <p:spPr>
          <a:xfrm>
            <a:off x="395288" y="1773238"/>
            <a:ext cx="8229600" cy="4525962"/>
          </a:xfrm>
        </p:spPr>
        <p:txBody>
          <a:bodyPr/>
          <a:lstStyle/>
          <a:p>
            <a:pPr>
              <a:buFont typeface="Arial" charset="0"/>
              <a:buNone/>
            </a:pPr>
            <a:endParaRPr lang="en-US" b="1" smtClean="0"/>
          </a:p>
          <a:p>
            <a:r>
              <a:rPr lang="en-US" b="1" smtClean="0"/>
              <a:t>Raising awareness</a:t>
            </a:r>
            <a:r>
              <a:rPr lang="en-US" smtClean="0"/>
              <a:t> – putting the spotlight on the current situation</a:t>
            </a:r>
          </a:p>
          <a:p>
            <a:endParaRPr lang="en-GB" sz="1200" smtClean="0"/>
          </a:p>
          <a:p>
            <a:r>
              <a:rPr lang="en-US" b="1" smtClean="0"/>
              <a:t>Encouraging responsibility</a:t>
            </a:r>
            <a:r>
              <a:rPr lang="en-US" smtClean="0"/>
              <a:t> – responsibility is diminished by being told what to do, it is enhanced by having choice and control. </a:t>
            </a:r>
            <a:endParaRPr lang="en-GB" smtClean="0"/>
          </a:p>
          <a:p>
            <a:endParaRPr lang="en-GB" smtClean="0"/>
          </a:p>
        </p:txBody>
      </p:sp>
      <p:pic>
        <p:nvPicPr>
          <p:cNvPr id="14340" name="Picture 6" descr="Banner_practraining.jpg                                        00222618Nina                           BE75319D:"/>
          <p:cNvPicPr>
            <a:picLocks noChangeAspect="1" noChangeArrowheads="1"/>
          </p:cNvPicPr>
          <p:nvPr/>
        </p:nvPicPr>
        <p:blipFill>
          <a:blip r:embed="rId3"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GB" smtClean="0"/>
          </a:p>
        </p:txBody>
      </p:sp>
      <p:sp>
        <p:nvSpPr>
          <p:cNvPr id="15363" name="Content Placeholder 2"/>
          <p:cNvSpPr>
            <a:spLocks noGrp="1"/>
          </p:cNvSpPr>
          <p:nvPr>
            <p:ph idx="1"/>
          </p:nvPr>
        </p:nvSpPr>
        <p:spPr>
          <a:xfrm>
            <a:off x="468313" y="1844675"/>
            <a:ext cx="8229600" cy="4525963"/>
          </a:xfrm>
        </p:spPr>
        <p:txBody>
          <a:bodyPr/>
          <a:lstStyle/>
          <a:p>
            <a:pPr>
              <a:buFont typeface="Arial" charset="0"/>
              <a:buNone/>
            </a:pPr>
            <a:r>
              <a:rPr lang="en-GB" b="1" smtClean="0"/>
              <a:t>Trust </a:t>
            </a:r>
          </a:p>
          <a:p>
            <a:pPr>
              <a:buFont typeface="Arial" charset="0"/>
              <a:buNone/>
            </a:pPr>
            <a:endParaRPr lang="en-GB" sz="800" b="1" smtClean="0"/>
          </a:p>
          <a:p>
            <a:pPr>
              <a:buFont typeface="Arial" charset="0"/>
              <a:buNone/>
            </a:pPr>
            <a:r>
              <a:rPr lang="en-GB" sz="2400" smtClean="0"/>
              <a:t>Trust and rapport are built by </a:t>
            </a:r>
          </a:p>
          <a:p>
            <a:r>
              <a:rPr lang="en-GB" sz="2400" smtClean="0"/>
              <a:t>genuine interest in the individual</a:t>
            </a:r>
          </a:p>
          <a:p>
            <a:r>
              <a:rPr lang="en-GB" sz="2400" smtClean="0"/>
              <a:t>active listening including reflecting back accurate summaries of the individual’s communications</a:t>
            </a:r>
          </a:p>
          <a:p>
            <a:r>
              <a:rPr lang="en-GB" sz="2400" smtClean="0"/>
              <a:t>a non-judgemental attitude</a:t>
            </a:r>
          </a:p>
          <a:p>
            <a:r>
              <a:rPr lang="en-GB" sz="2400" smtClean="0"/>
              <a:t>matching the individual’s verbal and body language as well as their tone and speed of speaking.</a:t>
            </a:r>
          </a:p>
          <a:p>
            <a:pPr>
              <a:buFont typeface="Arial" charset="0"/>
              <a:buNone/>
            </a:pPr>
            <a:endParaRPr lang="en-GB" sz="800" smtClean="0"/>
          </a:p>
          <a:p>
            <a:pPr>
              <a:buFont typeface="Arial" charset="0"/>
              <a:buNone/>
            </a:pPr>
            <a:r>
              <a:rPr lang="en-GB" sz="2400" smtClean="0"/>
              <a:t>Trust and rapport will be created if the individual believes you want to help.</a:t>
            </a:r>
          </a:p>
          <a:p>
            <a:endParaRPr lang="en-GB" smtClean="0"/>
          </a:p>
        </p:txBody>
      </p:sp>
      <p:pic>
        <p:nvPicPr>
          <p:cNvPr id="15364" name="Picture 6" descr="Banner_practraining.jpg                                        00222618Nina                           BE75319D:"/>
          <p:cNvPicPr>
            <a:picLocks noChangeAspect="1" noChangeArrowheads="1"/>
          </p:cNvPicPr>
          <p:nvPr/>
        </p:nvPicPr>
        <p:blipFill>
          <a:blip r:embed="rId3"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GB" smtClean="0"/>
          </a:p>
        </p:txBody>
      </p:sp>
      <p:sp>
        <p:nvSpPr>
          <p:cNvPr id="16387" name="Content Placeholder 2"/>
          <p:cNvSpPr>
            <a:spLocks noGrp="1"/>
          </p:cNvSpPr>
          <p:nvPr>
            <p:ph idx="1"/>
          </p:nvPr>
        </p:nvSpPr>
        <p:spPr>
          <a:xfrm>
            <a:off x="250825" y="2924175"/>
            <a:ext cx="4249738" cy="3313113"/>
          </a:xfrm>
        </p:spPr>
        <p:txBody>
          <a:bodyPr/>
          <a:lstStyle/>
          <a:p>
            <a:pPr eaLnBrk="1" hangingPunct="1"/>
            <a:r>
              <a:rPr lang="en-US" sz="2200" smtClean="0"/>
              <a:t>Setting objectives</a:t>
            </a:r>
            <a:endParaRPr lang="en-GB" sz="2200" smtClean="0"/>
          </a:p>
          <a:p>
            <a:pPr eaLnBrk="1" hangingPunct="1"/>
            <a:r>
              <a:rPr lang="en-US" sz="2200" smtClean="0"/>
              <a:t>Asking questions</a:t>
            </a:r>
            <a:endParaRPr lang="en-GB" sz="2200" smtClean="0"/>
          </a:p>
          <a:p>
            <a:pPr eaLnBrk="1" hangingPunct="1"/>
            <a:r>
              <a:rPr lang="en-US" sz="2200" smtClean="0"/>
              <a:t>Listening</a:t>
            </a:r>
            <a:endParaRPr lang="en-GB" sz="2200" smtClean="0"/>
          </a:p>
          <a:p>
            <a:pPr eaLnBrk="1" hangingPunct="1"/>
            <a:r>
              <a:rPr lang="en-US" sz="2200" smtClean="0"/>
              <a:t>Observing</a:t>
            </a:r>
            <a:endParaRPr lang="en-GB" sz="2200" smtClean="0"/>
          </a:p>
          <a:p>
            <a:pPr eaLnBrk="1" hangingPunct="1"/>
            <a:r>
              <a:rPr lang="en-US" sz="2200" smtClean="0"/>
              <a:t>Summarising and reflecting</a:t>
            </a:r>
            <a:endParaRPr lang="en-GB" sz="2200" smtClean="0"/>
          </a:p>
          <a:p>
            <a:pPr eaLnBrk="1" hangingPunct="1"/>
            <a:r>
              <a:rPr lang="en-US" sz="2200" smtClean="0"/>
              <a:t>Keeping quiet</a:t>
            </a:r>
            <a:endParaRPr lang="en-GB" sz="2200" smtClean="0"/>
          </a:p>
          <a:p>
            <a:pPr eaLnBrk="1" hangingPunct="1"/>
            <a:r>
              <a:rPr lang="en-US" sz="2200" smtClean="0"/>
              <a:t>Giving praise </a:t>
            </a:r>
            <a:endParaRPr lang="en-GB" sz="2200" smtClean="0"/>
          </a:p>
        </p:txBody>
      </p:sp>
      <p:pic>
        <p:nvPicPr>
          <p:cNvPr id="16388"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
        <p:nvSpPr>
          <p:cNvPr id="16389" name="TextBox 4"/>
          <p:cNvSpPr txBox="1">
            <a:spLocks noChangeArrowheads="1"/>
          </p:cNvSpPr>
          <p:nvPr/>
        </p:nvSpPr>
        <p:spPr bwMode="auto">
          <a:xfrm>
            <a:off x="468313" y="1916113"/>
            <a:ext cx="8351837" cy="493712"/>
          </a:xfrm>
          <a:prstGeom prst="rect">
            <a:avLst/>
          </a:prstGeom>
          <a:noFill/>
          <a:ln w="9525">
            <a:noFill/>
            <a:miter lim="800000"/>
            <a:headEnd/>
            <a:tailEnd/>
          </a:ln>
        </p:spPr>
        <p:txBody>
          <a:bodyPr>
            <a:spAutoFit/>
          </a:bodyPr>
          <a:lstStyle/>
          <a:p>
            <a:r>
              <a:rPr lang="en-US" sz="2600" b="1"/>
              <a:t>What are the skills involved in coaching someone?</a:t>
            </a:r>
            <a:endParaRPr lang="en-GB" sz="2600"/>
          </a:p>
        </p:txBody>
      </p:sp>
      <p:sp>
        <p:nvSpPr>
          <p:cNvPr id="6" name="Content Placeholder 2"/>
          <p:cNvSpPr txBox="1">
            <a:spLocks/>
          </p:cNvSpPr>
          <p:nvPr/>
        </p:nvSpPr>
        <p:spPr bwMode="auto">
          <a:xfrm>
            <a:off x="4716463" y="3068638"/>
            <a:ext cx="4248150" cy="3313112"/>
          </a:xfrm>
          <a:prstGeom prst="rect">
            <a:avLst/>
          </a:prstGeom>
          <a:noFill/>
          <a:ln w="9525">
            <a:noFill/>
            <a:miter lim="800000"/>
            <a:headEnd/>
            <a:tailEnd/>
          </a:ln>
        </p:spPr>
        <p:txBody>
          <a:bodyPr/>
          <a:lstStyle/>
          <a:p>
            <a:pPr marL="342900" indent="-342900">
              <a:spcBef>
                <a:spcPct val="20000"/>
              </a:spcBef>
              <a:buFont typeface="Arial" pitchFamily="34" charset="0"/>
              <a:buChar char="•"/>
              <a:defRPr/>
            </a:pPr>
            <a:r>
              <a:rPr lang="en-US" sz="2200" dirty="0">
                <a:latin typeface="+mn-lt"/>
              </a:rPr>
              <a:t>Providing constructive feedback</a:t>
            </a:r>
            <a:endParaRPr lang="en-GB" sz="2200" dirty="0">
              <a:latin typeface="+mn-lt"/>
            </a:endParaRPr>
          </a:p>
          <a:p>
            <a:pPr marL="342900" indent="-342900">
              <a:spcBef>
                <a:spcPct val="20000"/>
              </a:spcBef>
              <a:buFont typeface="Arial" charset="0"/>
              <a:buChar char="•"/>
              <a:defRPr/>
            </a:pPr>
            <a:r>
              <a:rPr lang="en-US" sz="2200" dirty="0">
                <a:latin typeface="+mn-lt"/>
              </a:rPr>
              <a:t>Building trust</a:t>
            </a:r>
            <a:endParaRPr lang="en-GB" sz="2200" dirty="0">
              <a:latin typeface="+mn-lt"/>
            </a:endParaRPr>
          </a:p>
          <a:p>
            <a:pPr marL="342900" indent="-342900">
              <a:spcBef>
                <a:spcPct val="20000"/>
              </a:spcBef>
              <a:buFont typeface="Arial" charset="0"/>
              <a:buChar char="•"/>
              <a:defRPr/>
            </a:pPr>
            <a:r>
              <a:rPr lang="en-US" sz="2200" dirty="0">
                <a:latin typeface="+mn-lt"/>
              </a:rPr>
              <a:t>Dealing with a negative response</a:t>
            </a:r>
            <a:endParaRPr lang="en-GB" sz="2200" dirty="0">
              <a:latin typeface="+mn-lt"/>
            </a:endParaRPr>
          </a:p>
          <a:p>
            <a:pPr marL="342900" indent="-342900">
              <a:spcBef>
                <a:spcPct val="20000"/>
              </a:spcBef>
              <a:buFont typeface="Arial" charset="0"/>
              <a:buChar char="•"/>
              <a:defRPr/>
            </a:pPr>
            <a:r>
              <a:rPr lang="en-US" sz="2200" dirty="0">
                <a:latin typeface="+mn-lt"/>
              </a:rPr>
              <a:t>Sharing your own experience</a:t>
            </a:r>
          </a:p>
          <a:p>
            <a:pPr marL="342900" indent="-342900">
              <a:spcBef>
                <a:spcPct val="20000"/>
              </a:spcBef>
              <a:buFont typeface="Arial" charset="0"/>
              <a:buChar char="•"/>
              <a:defRPr/>
            </a:pPr>
            <a:r>
              <a:rPr lang="en-US" sz="2200" dirty="0">
                <a:latin typeface="+mn-lt"/>
              </a:rPr>
              <a:t>Reframing</a:t>
            </a:r>
            <a:endParaRPr lang="en-GB" sz="2200"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GB" smtClean="0"/>
          </a:p>
        </p:txBody>
      </p:sp>
      <p:sp>
        <p:nvSpPr>
          <p:cNvPr id="17411" name="Content Placeholder 2"/>
          <p:cNvSpPr>
            <a:spLocks noGrp="1"/>
          </p:cNvSpPr>
          <p:nvPr>
            <p:ph idx="1"/>
          </p:nvPr>
        </p:nvSpPr>
        <p:spPr>
          <a:xfrm>
            <a:off x="395288" y="1916113"/>
            <a:ext cx="8229600" cy="4525962"/>
          </a:xfrm>
        </p:spPr>
        <p:txBody>
          <a:bodyPr/>
          <a:lstStyle/>
          <a:p>
            <a:pPr>
              <a:buFont typeface="Arial" charset="0"/>
              <a:buNone/>
            </a:pPr>
            <a:r>
              <a:rPr lang="en-GB" b="1" smtClean="0"/>
              <a:t>The GROW</a:t>
            </a:r>
            <a:r>
              <a:rPr lang="en-GB" smtClean="0"/>
              <a:t>(S)</a:t>
            </a:r>
            <a:r>
              <a:rPr lang="en-GB" b="1" smtClean="0"/>
              <a:t> model</a:t>
            </a:r>
          </a:p>
          <a:p>
            <a:pPr>
              <a:buFont typeface="Arial" charset="0"/>
              <a:buNone/>
            </a:pPr>
            <a:endParaRPr lang="en-GB" sz="800" smtClean="0"/>
          </a:p>
          <a:p>
            <a:pPr lvl="4">
              <a:buFont typeface="Arial" charset="0"/>
              <a:buNone/>
            </a:pPr>
            <a:r>
              <a:rPr lang="en-GB" sz="4000" b="1" smtClean="0"/>
              <a:t>G</a:t>
            </a:r>
            <a:r>
              <a:rPr lang="en-GB" sz="4000" smtClean="0"/>
              <a:t>oals</a:t>
            </a:r>
          </a:p>
          <a:p>
            <a:pPr lvl="4">
              <a:buFont typeface="Arial" charset="0"/>
              <a:buNone/>
            </a:pPr>
            <a:r>
              <a:rPr lang="en-GB" sz="4000" b="1" smtClean="0"/>
              <a:t>R</a:t>
            </a:r>
            <a:r>
              <a:rPr lang="en-GB" sz="4000" smtClean="0"/>
              <a:t>eality</a:t>
            </a:r>
          </a:p>
          <a:p>
            <a:pPr lvl="4">
              <a:buFont typeface="Arial" charset="0"/>
              <a:buNone/>
            </a:pPr>
            <a:r>
              <a:rPr lang="en-GB" sz="4000" b="1" smtClean="0"/>
              <a:t>O</a:t>
            </a:r>
            <a:r>
              <a:rPr lang="en-GB" sz="4000" smtClean="0"/>
              <a:t>ptions</a:t>
            </a:r>
          </a:p>
          <a:p>
            <a:pPr lvl="4">
              <a:buFont typeface="Arial" charset="0"/>
              <a:buNone/>
            </a:pPr>
            <a:r>
              <a:rPr lang="en-GB" sz="4000" b="1" smtClean="0"/>
              <a:t>W</a:t>
            </a:r>
            <a:r>
              <a:rPr lang="en-GB" sz="4000" smtClean="0"/>
              <a:t>ill</a:t>
            </a:r>
          </a:p>
          <a:p>
            <a:pPr lvl="4">
              <a:buFont typeface="Arial" charset="0"/>
              <a:buNone/>
            </a:pPr>
            <a:r>
              <a:rPr lang="en-GB" sz="4000" b="1" smtClean="0"/>
              <a:t>S</a:t>
            </a:r>
            <a:r>
              <a:rPr lang="en-GB" sz="4000" smtClean="0"/>
              <a:t>ummary</a:t>
            </a:r>
          </a:p>
        </p:txBody>
      </p:sp>
      <p:pic>
        <p:nvPicPr>
          <p:cNvPr id="17412"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GB" smtClean="0"/>
          </a:p>
        </p:txBody>
      </p:sp>
      <p:sp>
        <p:nvSpPr>
          <p:cNvPr id="18435" name="Content Placeholder 2"/>
          <p:cNvSpPr>
            <a:spLocks noGrp="1"/>
          </p:cNvSpPr>
          <p:nvPr>
            <p:ph idx="1"/>
          </p:nvPr>
        </p:nvSpPr>
        <p:spPr>
          <a:xfrm>
            <a:off x="395288" y="1989138"/>
            <a:ext cx="8229600" cy="4525962"/>
          </a:xfrm>
        </p:spPr>
        <p:txBody>
          <a:bodyPr/>
          <a:lstStyle/>
          <a:p>
            <a:pPr>
              <a:buFont typeface="Arial" charset="0"/>
              <a:buNone/>
            </a:pPr>
            <a:r>
              <a:rPr lang="en-GB" sz="3600" b="1" smtClean="0"/>
              <a:t>Goals</a:t>
            </a:r>
          </a:p>
          <a:p>
            <a:pPr>
              <a:buFont typeface="Arial" charset="0"/>
              <a:buNone/>
            </a:pPr>
            <a:endParaRPr lang="en-GB" sz="800" b="1" smtClean="0"/>
          </a:p>
          <a:p>
            <a:pPr>
              <a:buFont typeface="Arial" charset="0"/>
              <a:buNone/>
            </a:pPr>
            <a:r>
              <a:rPr lang="en-GB" b="1" smtClean="0"/>
              <a:t>		</a:t>
            </a:r>
            <a:r>
              <a:rPr lang="en-GB" sz="3600" b="1" smtClean="0"/>
              <a:t>S</a:t>
            </a:r>
            <a:r>
              <a:rPr lang="en-GB" sz="3600" smtClean="0"/>
              <a:t>pecific</a:t>
            </a:r>
          </a:p>
          <a:p>
            <a:pPr>
              <a:buFont typeface="Arial" charset="0"/>
              <a:buNone/>
            </a:pPr>
            <a:r>
              <a:rPr lang="en-GB" sz="3600" b="1" smtClean="0"/>
              <a:t>			M</a:t>
            </a:r>
            <a:r>
              <a:rPr lang="en-GB" sz="3600" smtClean="0"/>
              <a:t>easurable</a:t>
            </a:r>
          </a:p>
          <a:p>
            <a:pPr>
              <a:buFont typeface="Arial" charset="0"/>
              <a:buNone/>
            </a:pPr>
            <a:r>
              <a:rPr lang="en-GB" sz="3600" b="1" smtClean="0"/>
              <a:t>				A</a:t>
            </a:r>
            <a:r>
              <a:rPr lang="en-GB" sz="3600" smtClean="0"/>
              <a:t>greed</a:t>
            </a:r>
          </a:p>
          <a:p>
            <a:pPr>
              <a:buFont typeface="Arial" charset="0"/>
              <a:buNone/>
            </a:pPr>
            <a:r>
              <a:rPr lang="en-GB" sz="3600" b="1" smtClean="0"/>
              <a:t>					R</a:t>
            </a:r>
            <a:r>
              <a:rPr lang="en-GB" sz="3600" smtClean="0"/>
              <a:t>ealistic</a:t>
            </a:r>
          </a:p>
          <a:p>
            <a:pPr>
              <a:buFont typeface="Arial" charset="0"/>
              <a:buNone/>
            </a:pPr>
            <a:r>
              <a:rPr lang="en-GB" sz="3600" b="1" smtClean="0"/>
              <a:t>						T</a:t>
            </a:r>
            <a:r>
              <a:rPr lang="en-GB" sz="3600" smtClean="0"/>
              <a:t>imed</a:t>
            </a:r>
          </a:p>
        </p:txBody>
      </p:sp>
      <p:pic>
        <p:nvPicPr>
          <p:cNvPr id="18436"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GB" smtClean="0"/>
          </a:p>
        </p:txBody>
      </p:sp>
      <p:pic>
        <p:nvPicPr>
          <p:cNvPr id="19459"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
        <p:nvSpPr>
          <p:cNvPr id="19460" name="TextBox 4"/>
          <p:cNvSpPr txBox="1">
            <a:spLocks noChangeArrowheads="1"/>
          </p:cNvSpPr>
          <p:nvPr/>
        </p:nvSpPr>
        <p:spPr bwMode="auto">
          <a:xfrm>
            <a:off x="323850" y="2636838"/>
            <a:ext cx="3024188" cy="923925"/>
          </a:xfrm>
          <a:prstGeom prst="rect">
            <a:avLst/>
          </a:prstGeom>
          <a:noFill/>
          <a:ln w="9525">
            <a:noFill/>
            <a:miter lim="800000"/>
            <a:headEnd/>
            <a:tailEnd/>
          </a:ln>
        </p:spPr>
        <p:txBody>
          <a:bodyPr>
            <a:spAutoFit/>
          </a:bodyPr>
          <a:lstStyle/>
          <a:p>
            <a:r>
              <a:rPr lang="en-GB"/>
              <a:t>participation in goal setting</a:t>
            </a:r>
          </a:p>
          <a:p>
            <a:r>
              <a:rPr lang="en-GB"/>
              <a:t>ability (self-perceived)</a:t>
            </a:r>
          </a:p>
          <a:p>
            <a:r>
              <a:rPr lang="en-GB"/>
              <a:t>financial incentives</a:t>
            </a:r>
          </a:p>
        </p:txBody>
      </p:sp>
      <p:sp>
        <p:nvSpPr>
          <p:cNvPr id="19461" name="TextBox 5"/>
          <p:cNvSpPr txBox="1">
            <a:spLocks noChangeArrowheads="1"/>
          </p:cNvSpPr>
          <p:nvPr/>
        </p:nvSpPr>
        <p:spPr bwMode="auto">
          <a:xfrm>
            <a:off x="395288" y="4437063"/>
            <a:ext cx="2089150" cy="1200150"/>
          </a:xfrm>
          <a:prstGeom prst="rect">
            <a:avLst/>
          </a:prstGeom>
          <a:noFill/>
          <a:ln w="9525">
            <a:noFill/>
            <a:miter lim="800000"/>
            <a:headEnd/>
            <a:tailEnd/>
          </a:ln>
        </p:spPr>
        <p:txBody>
          <a:bodyPr>
            <a:spAutoFit/>
          </a:bodyPr>
          <a:lstStyle/>
          <a:p>
            <a:r>
              <a:rPr lang="en-GB"/>
              <a:t>goal commitment</a:t>
            </a:r>
          </a:p>
          <a:p>
            <a:r>
              <a:rPr lang="en-GB"/>
              <a:t>goal acceptance</a:t>
            </a:r>
          </a:p>
          <a:p>
            <a:r>
              <a:rPr lang="en-GB"/>
              <a:t>goal difficulty</a:t>
            </a:r>
          </a:p>
          <a:p>
            <a:r>
              <a:rPr lang="en-GB"/>
              <a:t>goal specificity</a:t>
            </a:r>
          </a:p>
        </p:txBody>
      </p:sp>
      <p:sp>
        <p:nvSpPr>
          <p:cNvPr id="19462" name="TextBox 6"/>
          <p:cNvSpPr txBox="1">
            <a:spLocks noChangeArrowheads="1"/>
          </p:cNvSpPr>
          <p:nvPr/>
        </p:nvSpPr>
        <p:spPr bwMode="auto">
          <a:xfrm>
            <a:off x="3276600" y="4581525"/>
            <a:ext cx="1366838" cy="922338"/>
          </a:xfrm>
          <a:prstGeom prst="rect">
            <a:avLst/>
          </a:prstGeom>
          <a:noFill/>
          <a:ln w="9525">
            <a:noFill/>
            <a:miter lim="800000"/>
            <a:headEnd/>
            <a:tailEnd/>
          </a:ln>
        </p:spPr>
        <p:txBody>
          <a:bodyPr>
            <a:spAutoFit/>
          </a:bodyPr>
          <a:lstStyle/>
          <a:p>
            <a:r>
              <a:rPr lang="en-GB"/>
              <a:t>direction</a:t>
            </a:r>
          </a:p>
          <a:p>
            <a:r>
              <a:rPr lang="en-GB"/>
              <a:t>intensity</a:t>
            </a:r>
          </a:p>
          <a:p>
            <a:r>
              <a:rPr lang="en-GB"/>
              <a:t>persistence</a:t>
            </a:r>
          </a:p>
        </p:txBody>
      </p:sp>
      <p:sp>
        <p:nvSpPr>
          <p:cNvPr id="8" name="Down Arrow 7"/>
          <p:cNvSpPr/>
          <p:nvPr/>
        </p:nvSpPr>
        <p:spPr>
          <a:xfrm>
            <a:off x="1116013" y="3860800"/>
            <a:ext cx="71437" cy="360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9464" name="TextBox 8"/>
          <p:cNvSpPr txBox="1">
            <a:spLocks noChangeArrowheads="1"/>
          </p:cNvSpPr>
          <p:nvPr/>
        </p:nvSpPr>
        <p:spPr bwMode="auto">
          <a:xfrm>
            <a:off x="5651500" y="4797425"/>
            <a:ext cx="1584325" cy="368300"/>
          </a:xfrm>
          <a:prstGeom prst="rect">
            <a:avLst/>
          </a:prstGeom>
          <a:noFill/>
          <a:ln w="9525">
            <a:noFill/>
            <a:miter lim="800000"/>
            <a:headEnd/>
            <a:tailEnd/>
          </a:ln>
        </p:spPr>
        <p:txBody>
          <a:bodyPr>
            <a:spAutoFit/>
          </a:bodyPr>
          <a:lstStyle/>
          <a:p>
            <a:r>
              <a:rPr lang="en-GB"/>
              <a:t>performance</a:t>
            </a:r>
          </a:p>
        </p:txBody>
      </p:sp>
      <p:sp>
        <p:nvSpPr>
          <p:cNvPr id="19465" name="TextBox 9"/>
          <p:cNvSpPr txBox="1">
            <a:spLocks noChangeArrowheads="1"/>
          </p:cNvSpPr>
          <p:nvPr/>
        </p:nvSpPr>
        <p:spPr bwMode="auto">
          <a:xfrm>
            <a:off x="4932363" y="3789363"/>
            <a:ext cx="1152525" cy="368300"/>
          </a:xfrm>
          <a:prstGeom prst="rect">
            <a:avLst/>
          </a:prstGeom>
          <a:noFill/>
          <a:ln w="9525">
            <a:noFill/>
            <a:miter lim="800000"/>
            <a:headEnd/>
            <a:tailEnd/>
          </a:ln>
        </p:spPr>
        <p:txBody>
          <a:bodyPr>
            <a:spAutoFit/>
          </a:bodyPr>
          <a:lstStyle/>
          <a:p>
            <a:r>
              <a:rPr lang="en-GB"/>
              <a:t>feedback</a:t>
            </a:r>
          </a:p>
        </p:txBody>
      </p:sp>
      <p:sp>
        <p:nvSpPr>
          <p:cNvPr id="19466" name="TextBox 10"/>
          <p:cNvSpPr txBox="1">
            <a:spLocks noChangeArrowheads="1"/>
          </p:cNvSpPr>
          <p:nvPr/>
        </p:nvSpPr>
        <p:spPr bwMode="auto">
          <a:xfrm>
            <a:off x="4716463" y="5876925"/>
            <a:ext cx="1008062" cy="369888"/>
          </a:xfrm>
          <a:prstGeom prst="rect">
            <a:avLst/>
          </a:prstGeom>
          <a:noFill/>
          <a:ln w="9525">
            <a:noFill/>
            <a:miter lim="800000"/>
            <a:headEnd/>
            <a:tailEnd/>
          </a:ln>
        </p:spPr>
        <p:txBody>
          <a:bodyPr>
            <a:spAutoFit/>
          </a:bodyPr>
          <a:lstStyle/>
          <a:p>
            <a:r>
              <a:rPr lang="en-GB"/>
              <a:t>ability</a:t>
            </a:r>
          </a:p>
        </p:txBody>
      </p:sp>
      <p:sp>
        <p:nvSpPr>
          <p:cNvPr id="12" name="Right Arrow 11"/>
          <p:cNvSpPr/>
          <p:nvPr/>
        </p:nvSpPr>
        <p:spPr>
          <a:xfrm>
            <a:off x="2484438" y="5013325"/>
            <a:ext cx="6477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3" name="Right Arrow 12"/>
          <p:cNvSpPr/>
          <p:nvPr/>
        </p:nvSpPr>
        <p:spPr>
          <a:xfrm>
            <a:off x="4716463" y="5013325"/>
            <a:ext cx="64770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4" name="Up Arrow 13"/>
          <p:cNvSpPr/>
          <p:nvPr/>
        </p:nvSpPr>
        <p:spPr>
          <a:xfrm>
            <a:off x="5003800" y="5229225"/>
            <a:ext cx="73025" cy="6477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 name="Up Arrow 14"/>
          <p:cNvSpPr/>
          <p:nvPr/>
        </p:nvSpPr>
        <p:spPr>
          <a:xfrm>
            <a:off x="6588125" y="4221163"/>
            <a:ext cx="46038" cy="5032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6" name="Left Arrow 15"/>
          <p:cNvSpPr/>
          <p:nvPr/>
        </p:nvSpPr>
        <p:spPr>
          <a:xfrm>
            <a:off x="6156325" y="3933825"/>
            <a:ext cx="431800" cy="444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7" name="Left Arrow 16"/>
          <p:cNvSpPr/>
          <p:nvPr/>
        </p:nvSpPr>
        <p:spPr>
          <a:xfrm>
            <a:off x="3995738" y="3933825"/>
            <a:ext cx="792162" cy="444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8" name="Down Arrow 17"/>
          <p:cNvSpPr/>
          <p:nvPr/>
        </p:nvSpPr>
        <p:spPr>
          <a:xfrm>
            <a:off x="3851275" y="4221163"/>
            <a:ext cx="46038" cy="2873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9474" name="TextBox 18"/>
          <p:cNvSpPr txBox="1">
            <a:spLocks noChangeArrowheads="1"/>
          </p:cNvSpPr>
          <p:nvPr/>
        </p:nvSpPr>
        <p:spPr bwMode="auto">
          <a:xfrm>
            <a:off x="4067175" y="2349500"/>
            <a:ext cx="3889375" cy="584200"/>
          </a:xfrm>
          <a:prstGeom prst="rect">
            <a:avLst/>
          </a:prstGeom>
          <a:noFill/>
          <a:ln w="9525">
            <a:noFill/>
            <a:miter lim="800000"/>
            <a:headEnd/>
            <a:tailEnd/>
          </a:ln>
        </p:spPr>
        <p:txBody>
          <a:bodyPr>
            <a:spAutoFit/>
          </a:bodyPr>
          <a:lstStyle/>
          <a:p>
            <a:r>
              <a:rPr lang="en-GB" sz="3200"/>
              <a:t>Goal setting theory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GB" smtClean="0"/>
          </a:p>
        </p:txBody>
      </p:sp>
      <p:sp>
        <p:nvSpPr>
          <p:cNvPr id="20483" name="Content Placeholder 2"/>
          <p:cNvSpPr>
            <a:spLocks noGrp="1"/>
          </p:cNvSpPr>
          <p:nvPr>
            <p:ph idx="1"/>
          </p:nvPr>
        </p:nvSpPr>
        <p:spPr>
          <a:xfrm>
            <a:off x="457200" y="1600200"/>
            <a:ext cx="8229600" cy="5068888"/>
          </a:xfrm>
        </p:spPr>
        <p:txBody>
          <a:bodyPr/>
          <a:lstStyle/>
          <a:p>
            <a:pPr>
              <a:buFont typeface="Arial" charset="0"/>
              <a:buNone/>
            </a:pPr>
            <a:r>
              <a:rPr lang="en-GB" sz="2800" b="1" smtClean="0"/>
              <a:t>Goal setting theory</a:t>
            </a:r>
          </a:p>
          <a:p>
            <a:r>
              <a:rPr lang="en-GB" sz="2000" smtClean="0"/>
              <a:t>Difficult goals lead to higher performance than easy goals, as long as they have been accepted by the person trying to achieve them.  </a:t>
            </a:r>
          </a:p>
          <a:p>
            <a:pPr>
              <a:buFont typeface="Arial" charset="0"/>
              <a:buNone/>
            </a:pPr>
            <a:r>
              <a:rPr lang="en-GB" sz="2000" smtClean="0"/>
              <a:t>	(This follows from the fact that people direct their behaviour towards goal achievement so that difficult goals produce more effective behaviour than easy ones.)</a:t>
            </a:r>
          </a:p>
          <a:p>
            <a:r>
              <a:rPr lang="en-GB" sz="2000" smtClean="0"/>
              <a:t>Specific goals lead to higher performance than general ‘do your best’ goals.</a:t>
            </a:r>
          </a:p>
          <a:p>
            <a:pPr>
              <a:buFont typeface="Arial" charset="0"/>
              <a:buNone/>
            </a:pPr>
            <a:r>
              <a:rPr lang="en-GB" sz="2000" smtClean="0"/>
              <a:t>	(Specific goals seem to create a precise intention, which, in turn, helps people to shape their behaviour with precision.)</a:t>
            </a:r>
          </a:p>
          <a:p>
            <a:r>
              <a:rPr lang="en-GB" sz="2000" smtClean="0"/>
              <a:t>Knowledge of results is essential if the full performance benefits of setting difficult and specific goals are to be achieved.</a:t>
            </a:r>
          </a:p>
          <a:p>
            <a:r>
              <a:rPr lang="en-GB" sz="2000" smtClean="0"/>
              <a:t>The beneficial effects of goal-setting depend partly on a person’s goal commitment. That is, his or her determination to try to achieve it and unwillingness to abandon or reduce it.</a:t>
            </a:r>
          </a:p>
          <a:p>
            <a:endParaRPr lang="en-GB" sz="2000" smtClean="0"/>
          </a:p>
        </p:txBody>
      </p:sp>
      <p:pic>
        <p:nvPicPr>
          <p:cNvPr id="20484"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6287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GB" smtClean="0"/>
          </a:p>
        </p:txBody>
      </p:sp>
      <p:sp>
        <p:nvSpPr>
          <p:cNvPr id="3075" name="Content Placeholder 2"/>
          <p:cNvSpPr>
            <a:spLocks noGrp="1"/>
          </p:cNvSpPr>
          <p:nvPr>
            <p:ph idx="1"/>
          </p:nvPr>
        </p:nvSpPr>
        <p:spPr>
          <a:xfrm>
            <a:off x="457200" y="1989138"/>
            <a:ext cx="8229600" cy="4137025"/>
          </a:xfrm>
        </p:spPr>
        <p:txBody>
          <a:bodyPr/>
          <a:lstStyle/>
          <a:p>
            <a:pPr eaLnBrk="1" hangingPunct="1">
              <a:buFont typeface="Arial" charset="0"/>
              <a:buNone/>
            </a:pPr>
            <a:r>
              <a:rPr lang="en-US" b="1" smtClean="0"/>
              <a:t>Aim</a:t>
            </a:r>
            <a:endParaRPr lang="en-GB" b="1" smtClean="0"/>
          </a:p>
          <a:p>
            <a:pPr eaLnBrk="1" hangingPunct="1">
              <a:buFont typeface="Arial" charset="0"/>
              <a:buNone/>
            </a:pPr>
            <a:endParaRPr lang="en-GB" smtClean="0"/>
          </a:p>
          <a:p>
            <a:pPr eaLnBrk="1" hangingPunct="1"/>
            <a:r>
              <a:rPr lang="en-US" smtClean="0"/>
              <a:t>To help managers encourage learning and development and support performance improvement</a:t>
            </a:r>
            <a:endParaRPr lang="en-GB" smtClean="0"/>
          </a:p>
          <a:p>
            <a:pPr eaLnBrk="1" hangingPunct="1">
              <a:buFont typeface="Arial" charset="0"/>
              <a:buNone/>
            </a:pPr>
            <a:r>
              <a:rPr lang="en-US" smtClean="0"/>
              <a:t> </a:t>
            </a:r>
            <a:endParaRPr lang="en-GB" smtClean="0"/>
          </a:p>
          <a:p>
            <a:pPr eaLnBrk="1" hangingPunct="1">
              <a:buFont typeface="Arial" charset="0"/>
              <a:buNone/>
            </a:pPr>
            <a:r>
              <a:rPr lang="en-US" smtClean="0"/>
              <a:t> </a:t>
            </a:r>
            <a:endParaRPr lang="en-GB" smtClean="0"/>
          </a:p>
        </p:txBody>
      </p:sp>
      <p:pic>
        <p:nvPicPr>
          <p:cNvPr id="3076"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GB" smtClean="0"/>
          </a:p>
        </p:txBody>
      </p:sp>
      <p:sp>
        <p:nvSpPr>
          <p:cNvPr id="21507" name="Content Placeholder 2"/>
          <p:cNvSpPr>
            <a:spLocks noGrp="1"/>
          </p:cNvSpPr>
          <p:nvPr>
            <p:ph idx="1"/>
          </p:nvPr>
        </p:nvSpPr>
        <p:spPr>
          <a:xfrm>
            <a:off x="468313" y="1773238"/>
            <a:ext cx="8229600" cy="4968875"/>
          </a:xfrm>
        </p:spPr>
        <p:txBody>
          <a:bodyPr/>
          <a:lstStyle/>
          <a:p>
            <a:pPr algn="ctr">
              <a:buFont typeface="Arial" charset="0"/>
              <a:buNone/>
            </a:pPr>
            <a:r>
              <a:rPr lang="en-US" sz="2000" b="1" smtClean="0"/>
              <a:t>Coaching questions to elicit goals</a:t>
            </a:r>
          </a:p>
          <a:p>
            <a:r>
              <a:rPr lang="en-US" sz="2000" smtClean="0"/>
              <a:t>What is the subject matter or the issue you’d like to work on?</a:t>
            </a:r>
            <a:endParaRPr lang="en-GB" sz="2000" smtClean="0"/>
          </a:p>
          <a:p>
            <a:r>
              <a:rPr lang="en-US" sz="2000" smtClean="0"/>
              <a:t>What would you like to have achieved at the end of this session?</a:t>
            </a:r>
            <a:endParaRPr lang="en-GB" sz="2000" smtClean="0"/>
          </a:p>
          <a:p>
            <a:r>
              <a:rPr lang="en-US" sz="2000" smtClean="0"/>
              <a:t>What would you want to achieve in the long-term? What’s your time frame?</a:t>
            </a:r>
            <a:endParaRPr lang="en-GB" sz="2000" smtClean="0"/>
          </a:p>
          <a:p>
            <a:r>
              <a:rPr lang="en-US" sz="2000" smtClean="0"/>
              <a:t>How should we describe your objective?</a:t>
            </a:r>
            <a:endParaRPr lang="en-GB" sz="2000" smtClean="0"/>
          </a:p>
          <a:p>
            <a:r>
              <a:rPr lang="en-US" sz="2000" smtClean="0"/>
              <a:t>Is it realistic?</a:t>
            </a:r>
            <a:endParaRPr lang="en-GB" sz="2000" smtClean="0"/>
          </a:p>
          <a:p>
            <a:r>
              <a:rPr lang="en-US" sz="2000" smtClean="0"/>
              <a:t>How would you recognise that you were performing better?</a:t>
            </a:r>
            <a:endParaRPr lang="en-GB" sz="2000" smtClean="0"/>
          </a:p>
          <a:p>
            <a:r>
              <a:rPr lang="en-US" sz="2000" smtClean="0"/>
              <a:t>Is it challenging?</a:t>
            </a:r>
            <a:endParaRPr lang="en-GB" sz="2000" smtClean="0"/>
          </a:p>
          <a:p>
            <a:r>
              <a:rPr lang="en-US" sz="2000" smtClean="0"/>
              <a:t>Can you measure it?</a:t>
            </a:r>
            <a:endParaRPr lang="en-GB" sz="2000" smtClean="0"/>
          </a:p>
          <a:p>
            <a:r>
              <a:rPr lang="en-US" sz="2000" smtClean="0"/>
              <a:t>On a scale of 1 to 10 where are you now? Where do you want to be?</a:t>
            </a:r>
            <a:endParaRPr lang="en-GB" sz="2000" smtClean="0"/>
          </a:p>
          <a:p>
            <a:r>
              <a:rPr lang="en-US" sz="2000" smtClean="0"/>
              <a:t>What is the time-scale you could achieve it in?</a:t>
            </a:r>
            <a:endParaRPr lang="en-GB" sz="2000" smtClean="0"/>
          </a:p>
          <a:p>
            <a:r>
              <a:rPr lang="en-US" sz="2000" smtClean="0"/>
              <a:t>Are shorter-term goals needed to reach the end goal?</a:t>
            </a:r>
            <a:endParaRPr lang="en-GB" sz="2000" smtClean="0"/>
          </a:p>
          <a:p>
            <a:r>
              <a:rPr lang="en-US" sz="2000" smtClean="0"/>
              <a:t>What would you like to achieve by tomorrow / the end of next week?</a:t>
            </a:r>
            <a:endParaRPr lang="en-GB" sz="2000" smtClean="0"/>
          </a:p>
          <a:p>
            <a:endParaRPr lang="en-GB" smtClean="0"/>
          </a:p>
        </p:txBody>
      </p:sp>
      <p:pic>
        <p:nvPicPr>
          <p:cNvPr id="21508"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endParaRPr lang="en-GB" smtClean="0"/>
          </a:p>
        </p:txBody>
      </p:sp>
      <p:sp>
        <p:nvSpPr>
          <p:cNvPr id="22531" name="Content Placeholder 2"/>
          <p:cNvSpPr>
            <a:spLocks noGrp="1"/>
          </p:cNvSpPr>
          <p:nvPr>
            <p:ph idx="1"/>
          </p:nvPr>
        </p:nvSpPr>
        <p:spPr>
          <a:xfrm>
            <a:off x="468313" y="1844675"/>
            <a:ext cx="8229600" cy="4897438"/>
          </a:xfrm>
        </p:spPr>
        <p:txBody>
          <a:bodyPr/>
          <a:lstStyle/>
          <a:p>
            <a:pPr>
              <a:buFont typeface="Arial" charset="0"/>
              <a:buNone/>
            </a:pPr>
            <a:r>
              <a:rPr lang="en-GB" sz="2400" b="1" smtClean="0"/>
              <a:t>Coaching questions to raise awareness of the current reality</a:t>
            </a:r>
          </a:p>
          <a:p>
            <a:r>
              <a:rPr lang="en-GB" sz="2000" smtClean="0"/>
              <a:t>What is happening now? What is the present situation in more detail?</a:t>
            </a:r>
          </a:p>
          <a:p>
            <a:r>
              <a:rPr lang="en-GB" sz="2000" smtClean="0"/>
              <a:t>What and how great is your concern about it?</a:t>
            </a:r>
          </a:p>
          <a:p>
            <a:r>
              <a:rPr lang="en-GB" sz="2000" smtClean="0"/>
              <a:t>Who does this issue affect other than you?</a:t>
            </a:r>
          </a:p>
          <a:p>
            <a:r>
              <a:rPr lang="en-GB" sz="2000" smtClean="0"/>
              <a:t>Who knows about your desire to do something about it?</a:t>
            </a:r>
          </a:p>
          <a:p>
            <a:r>
              <a:rPr lang="en-GB" sz="2000" smtClean="0"/>
              <a:t>How much control do you personally have over the outcome?</a:t>
            </a:r>
          </a:p>
          <a:p>
            <a:r>
              <a:rPr lang="en-GB" sz="2000" smtClean="0"/>
              <a:t>Who else has some control over it and how much?</a:t>
            </a:r>
          </a:p>
          <a:p>
            <a:r>
              <a:rPr lang="en-GB" sz="2000" smtClean="0"/>
              <a:t>What do you already know / do about this issue?</a:t>
            </a:r>
          </a:p>
          <a:p>
            <a:r>
              <a:rPr lang="en-GB" sz="2000" smtClean="0"/>
              <a:t>What has stopped you doing more?</a:t>
            </a:r>
          </a:p>
          <a:p>
            <a:r>
              <a:rPr lang="en-GB" sz="2000" smtClean="0"/>
              <a:t>What experience have you got that might help you?</a:t>
            </a:r>
          </a:p>
          <a:p>
            <a:r>
              <a:rPr lang="en-GB" sz="2000" smtClean="0"/>
              <a:t>How do you handle…?</a:t>
            </a:r>
          </a:p>
          <a:p>
            <a:r>
              <a:rPr lang="en-GB" sz="2000" smtClean="0"/>
              <a:t>Is there a particular issue?</a:t>
            </a:r>
          </a:p>
          <a:p>
            <a:r>
              <a:rPr lang="en-GB" sz="2000" smtClean="0"/>
              <a:t>How often? Who? By whom? etc (Note: avoid Why?)</a:t>
            </a:r>
          </a:p>
          <a:p>
            <a:endParaRPr lang="en-GB" sz="2000" smtClean="0"/>
          </a:p>
        </p:txBody>
      </p:sp>
      <p:pic>
        <p:nvPicPr>
          <p:cNvPr id="22532"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GB" smtClean="0"/>
          </a:p>
        </p:txBody>
      </p:sp>
      <p:sp>
        <p:nvSpPr>
          <p:cNvPr id="23555" name="Content Placeholder 2"/>
          <p:cNvSpPr>
            <a:spLocks noGrp="1"/>
          </p:cNvSpPr>
          <p:nvPr>
            <p:ph idx="1"/>
          </p:nvPr>
        </p:nvSpPr>
        <p:spPr>
          <a:xfrm>
            <a:off x="468313" y="1557338"/>
            <a:ext cx="8229600" cy="5040312"/>
          </a:xfrm>
        </p:spPr>
        <p:txBody>
          <a:bodyPr/>
          <a:lstStyle/>
          <a:p>
            <a:pPr>
              <a:buFont typeface="Arial" charset="0"/>
              <a:buNone/>
            </a:pPr>
            <a:r>
              <a:rPr lang="en-GB" sz="2400" b="1" smtClean="0"/>
              <a:t>Coaching questions to help someone create several options</a:t>
            </a:r>
          </a:p>
          <a:p>
            <a:r>
              <a:rPr lang="en-GB" sz="1800" smtClean="0"/>
              <a:t>What ideas can you think of?</a:t>
            </a:r>
          </a:p>
          <a:p>
            <a:r>
              <a:rPr lang="en-GB" sz="1800" smtClean="0"/>
              <a:t>What options are available?</a:t>
            </a:r>
          </a:p>
          <a:p>
            <a:r>
              <a:rPr lang="en-GB" sz="1800" smtClean="0"/>
              <a:t>What else could you do?</a:t>
            </a:r>
          </a:p>
          <a:p>
            <a:r>
              <a:rPr lang="en-GB" sz="1800" smtClean="0"/>
              <a:t>If you stepped back …?</a:t>
            </a:r>
          </a:p>
          <a:p>
            <a:r>
              <a:rPr lang="en-GB" sz="1800" smtClean="0"/>
              <a:t>Is there only one way?</a:t>
            </a:r>
          </a:p>
          <a:p>
            <a:r>
              <a:rPr lang="en-GB" sz="1800" smtClean="0"/>
              <a:t>What would you do if you had more time, a larger budget or if you were the boss?</a:t>
            </a:r>
          </a:p>
          <a:p>
            <a:r>
              <a:rPr lang="en-GB" sz="1800" smtClean="0"/>
              <a:t>What would you do if you could start again with a clean sheet / a new team?</a:t>
            </a:r>
          </a:p>
          <a:p>
            <a:r>
              <a:rPr lang="en-GB" sz="1800" smtClean="0"/>
              <a:t>Would you like to add a suggestion from me?</a:t>
            </a:r>
          </a:p>
          <a:p>
            <a:r>
              <a:rPr lang="en-GB" sz="1800" smtClean="0"/>
              <a:t>Can only you get that information / help / support?</a:t>
            </a:r>
          </a:p>
          <a:p>
            <a:r>
              <a:rPr lang="en-GB" sz="1800" smtClean="0"/>
              <a:t>What do you think will be easy/difficult?</a:t>
            </a:r>
          </a:p>
          <a:p>
            <a:r>
              <a:rPr lang="en-GB" sz="1800" smtClean="0"/>
              <a:t>What are the pros and cons of each option?</a:t>
            </a:r>
          </a:p>
          <a:p>
            <a:r>
              <a:rPr lang="en-GB" sz="1800" smtClean="0"/>
              <a:t>Which do you think is the best option and why?</a:t>
            </a:r>
          </a:p>
          <a:p>
            <a:r>
              <a:rPr lang="en-GB" sz="1800" smtClean="0"/>
              <a:t>Do you want to try several or focus on one?</a:t>
            </a:r>
          </a:p>
          <a:p>
            <a:r>
              <a:rPr lang="en-GB" sz="1800" smtClean="0"/>
              <a:t>Which would give you the most satisfaction?</a:t>
            </a:r>
          </a:p>
          <a:p>
            <a:endParaRPr lang="en-GB" sz="1800" smtClean="0"/>
          </a:p>
        </p:txBody>
      </p:sp>
      <p:pic>
        <p:nvPicPr>
          <p:cNvPr id="23556"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484313"/>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endParaRPr lang="en-GB" smtClean="0"/>
          </a:p>
        </p:txBody>
      </p:sp>
      <p:sp>
        <p:nvSpPr>
          <p:cNvPr id="24579" name="Content Placeholder 2"/>
          <p:cNvSpPr>
            <a:spLocks noGrp="1"/>
          </p:cNvSpPr>
          <p:nvPr>
            <p:ph idx="1"/>
          </p:nvPr>
        </p:nvSpPr>
        <p:spPr>
          <a:xfrm>
            <a:off x="395288" y="1916113"/>
            <a:ext cx="8229600" cy="4525962"/>
          </a:xfrm>
        </p:spPr>
        <p:txBody>
          <a:bodyPr/>
          <a:lstStyle/>
          <a:p>
            <a:pPr>
              <a:buFont typeface="Arial" charset="0"/>
              <a:buNone/>
            </a:pPr>
            <a:r>
              <a:rPr lang="en-GB" sz="2200" b="1" smtClean="0"/>
              <a:t>Coaching questions to help someone strengthen their will to succeed</a:t>
            </a:r>
          </a:p>
          <a:p>
            <a:pPr>
              <a:buFont typeface="Arial" charset="0"/>
              <a:buNone/>
            </a:pPr>
            <a:endParaRPr lang="en-GB" sz="2200" b="1" smtClean="0"/>
          </a:p>
          <a:p>
            <a:r>
              <a:rPr lang="en-GB" sz="1800" smtClean="0"/>
              <a:t>Which would you like to try?</a:t>
            </a:r>
          </a:p>
          <a:p>
            <a:r>
              <a:rPr lang="en-GB" sz="1800" smtClean="0"/>
              <a:t>Which are you going to choose?</a:t>
            </a:r>
          </a:p>
          <a:p>
            <a:r>
              <a:rPr lang="en-GB" sz="1800" smtClean="0"/>
              <a:t>Are you willing to try that?</a:t>
            </a:r>
          </a:p>
          <a:p>
            <a:r>
              <a:rPr lang="en-GB" sz="1800" smtClean="0"/>
              <a:t>Will that help you achieve your goal?</a:t>
            </a:r>
          </a:p>
          <a:p>
            <a:r>
              <a:rPr lang="en-GB" sz="1800" smtClean="0"/>
              <a:t>What are your criteria and measurements for success?</a:t>
            </a:r>
          </a:p>
          <a:p>
            <a:r>
              <a:rPr lang="en-GB" sz="1800" smtClean="0"/>
              <a:t>What are the advantages of your chosen approach?</a:t>
            </a:r>
          </a:p>
          <a:p>
            <a:r>
              <a:rPr lang="en-GB" sz="1800" smtClean="0"/>
              <a:t>What do you think might be the problems with this choice?</a:t>
            </a:r>
          </a:p>
          <a:p>
            <a:r>
              <a:rPr lang="en-GB" sz="1800" smtClean="0"/>
              <a:t>What obstacles could you face?</a:t>
            </a:r>
          </a:p>
          <a:p>
            <a:r>
              <a:rPr lang="en-GB" sz="1800" smtClean="0"/>
              <a:t>What personal resistance, if any, do you have to taking these steps?</a:t>
            </a:r>
          </a:p>
          <a:p>
            <a:r>
              <a:rPr lang="en-GB" sz="1800" smtClean="0"/>
              <a:t>How will you overcome them these internal and external factors?</a:t>
            </a:r>
          </a:p>
          <a:p>
            <a:endParaRPr lang="en-GB" sz="1800" smtClean="0"/>
          </a:p>
        </p:txBody>
      </p:sp>
      <p:pic>
        <p:nvPicPr>
          <p:cNvPr id="24580"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GB" smtClean="0"/>
          </a:p>
        </p:txBody>
      </p:sp>
      <p:sp>
        <p:nvSpPr>
          <p:cNvPr id="25603" name="Content Placeholder 2"/>
          <p:cNvSpPr>
            <a:spLocks noGrp="1"/>
          </p:cNvSpPr>
          <p:nvPr>
            <p:ph idx="1"/>
          </p:nvPr>
        </p:nvSpPr>
        <p:spPr>
          <a:xfrm>
            <a:off x="468313" y="1916113"/>
            <a:ext cx="8229600" cy="4525962"/>
          </a:xfrm>
        </p:spPr>
        <p:txBody>
          <a:bodyPr/>
          <a:lstStyle/>
          <a:p>
            <a:pPr>
              <a:buFont typeface="Arial" charset="0"/>
              <a:buNone/>
            </a:pPr>
            <a:r>
              <a:rPr lang="en-GB" sz="2000" b="1" smtClean="0"/>
              <a:t> More coaching questions to help someone strengthen their will to succeed</a:t>
            </a:r>
          </a:p>
          <a:p>
            <a:pPr>
              <a:buFont typeface="Arial" charset="0"/>
              <a:buNone/>
            </a:pPr>
            <a:endParaRPr lang="en-GB" sz="2000" smtClean="0"/>
          </a:p>
          <a:p>
            <a:r>
              <a:rPr lang="en-GB" sz="2000" smtClean="0"/>
              <a:t>What are the consequences of deciding on this option?</a:t>
            </a:r>
          </a:p>
          <a:p>
            <a:r>
              <a:rPr lang="en-GB" sz="2000" smtClean="0"/>
              <a:t>What support will you need from me or others</a:t>
            </a:r>
          </a:p>
          <a:p>
            <a:r>
              <a:rPr lang="en-GB" sz="2000" smtClean="0"/>
              <a:t>What authority will you need delegated to you?</a:t>
            </a:r>
          </a:p>
          <a:p>
            <a:r>
              <a:rPr lang="en-GB" sz="2000" smtClean="0"/>
              <a:t>When would you want to start?</a:t>
            </a:r>
          </a:p>
          <a:p>
            <a:r>
              <a:rPr lang="en-GB" sz="2000" smtClean="0"/>
              <a:t>What exactly will you do and when?</a:t>
            </a:r>
          </a:p>
          <a:p>
            <a:r>
              <a:rPr lang="en-GB" sz="2000" smtClean="0"/>
              <a:t>What commitment do you have on a scale of 1 to 10 to taking these agreed actions?</a:t>
            </a:r>
          </a:p>
          <a:p>
            <a:r>
              <a:rPr lang="en-GB" sz="2000" smtClean="0"/>
              <a:t>What stops this from being a 10?</a:t>
            </a:r>
          </a:p>
          <a:p>
            <a:r>
              <a:rPr lang="en-GB" sz="2000" smtClean="0"/>
              <a:t>What could you do to raise your commitment closer to a 10?</a:t>
            </a:r>
          </a:p>
          <a:p>
            <a:endParaRPr lang="en-GB" sz="2000" smtClean="0"/>
          </a:p>
        </p:txBody>
      </p:sp>
      <p:pic>
        <p:nvPicPr>
          <p:cNvPr id="25604"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GB" smtClean="0"/>
          </a:p>
        </p:txBody>
      </p:sp>
      <p:sp>
        <p:nvSpPr>
          <p:cNvPr id="26627" name="Content Placeholder 2"/>
          <p:cNvSpPr>
            <a:spLocks noGrp="1"/>
          </p:cNvSpPr>
          <p:nvPr>
            <p:ph idx="1"/>
          </p:nvPr>
        </p:nvSpPr>
        <p:spPr>
          <a:xfrm>
            <a:off x="395288" y="1773238"/>
            <a:ext cx="8229600" cy="4525962"/>
          </a:xfrm>
        </p:spPr>
        <p:txBody>
          <a:bodyPr/>
          <a:lstStyle/>
          <a:p>
            <a:pPr>
              <a:buFont typeface="Arial" charset="0"/>
              <a:buNone/>
            </a:pPr>
            <a:r>
              <a:rPr lang="en-GB" b="1" smtClean="0"/>
              <a:t>Summary</a:t>
            </a:r>
          </a:p>
          <a:p>
            <a:r>
              <a:rPr lang="en-GB" sz="2800" smtClean="0"/>
              <a:t>What have we agreed at this meeting?</a:t>
            </a:r>
          </a:p>
          <a:p>
            <a:r>
              <a:rPr lang="en-GB" sz="2800" smtClean="0"/>
              <a:t>How does that help us meet the objectives for this project / session?</a:t>
            </a:r>
          </a:p>
          <a:p>
            <a:r>
              <a:rPr lang="en-GB" sz="2800" smtClean="0"/>
              <a:t>What are the next steps in this project? </a:t>
            </a:r>
          </a:p>
          <a:p>
            <a:r>
              <a:rPr lang="en-GB" sz="2800" smtClean="0"/>
              <a:t>Is there anything else you’d like to talk about now or are we finished?</a:t>
            </a:r>
          </a:p>
          <a:p>
            <a:r>
              <a:rPr lang="en-GB" sz="2800" smtClean="0"/>
              <a:t>When shall we hold our next meeting?</a:t>
            </a:r>
          </a:p>
          <a:p>
            <a:endParaRPr lang="en-GB" smtClean="0"/>
          </a:p>
        </p:txBody>
      </p:sp>
      <p:pic>
        <p:nvPicPr>
          <p:cNvPr id="26628"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en-GB" smtClean="0"/>
          </a:p>
        </p:txBody>
      </p:sp>
      <p:sp>
        <p:nvSpPr>
          <p:cNvPr id="3" name="Content Placeholder 2"/>
          <p:cNvSpPr>
            <a:spLocks noGrp="1"/>
          </p:cNvSpPr>
          <p:nvPr>
            <p:ph idx="1"/>
          </p:nvPr>
        </p:nvSpPr>
        <p:spPr>
          <a:xfrm>
            <a:off x="457200" y="1916113"/>
            <a:ext cx="8229600" cy="4608512"/>
          </a:xfrm>
        </p:spPr>
        <p:txBody>
          <a:bodyPr rtlCol="0">
            <a:normAutofit fontScale="62500" lnSpcReduction="20000"/>
          </a:bodyPr>
          <a:lstStyle/>
          <a:p>
            <a:pPr eaLnBrk="1" fontAlgn="auto" hangingPunct="1">
              <a:spcAft>
                <a:spcPts val="0"/>
              </a:spcAft>
              <a:buFont typeface="Arial" pitchFamily="34" charset="0"/>
              <a:buNone/>
              <a:defRPr/>
            </a:pPr>
            <a:r>
              <a:rPr lang="en-US" sz="5800" b="1" dirty="0" smtClean="0"/>
              <a:t>Objectives</a:t>
            </a:r>
            <a:endParaRPr lang="en-GB" sz="5800" b="1" dirty="0" smtClean="0"/>
          </a:p>
          <a:p>
            <a:pPr eaLnBrk="1" fontAlgn="auto" hangingPunct="1">
              <a:spcAft>
                <a:spcPts val="0"/>
              </a:spcAft>
              <a:buFont typeface="Arial" pitchFamily="34" charset="0"/>
              <a:buNone/>
              <a:defRPr/>
            </a:pPr>
            <a:endParaRPr lang="en-GB" dirty="0" smtClean="0"/>
          </a:p>
          <a:p>
            <a:pPr eaLnBrk="1" fontAlgn="auto" hangingPunct="1">
              <a:spcAft>
                <a:spcPts val="0"/>
              </a:spcAft>
              <a:buFont typeface="Arial" pitchFamily="34" charset="0"/>
              <a:buChar char="•"/>
              <a:defRPr/>
            </a:pPr>
            <a:r>
              <a:rPr lang="en-US" dirty="0" smtClean="0"/>
              <a:t>By the end of the course people should be able to:</a:t>
            </a:r>
            <a:endParaRPr lang="en-GB" dirty="0" smtClean="0"/>
          </a:p>
          <a:p>
            <a:pPr eaLnBrk="1" fontAlgn="auto" hangingPunct="1">
              <a:spcAft>
                <a:spcPts val="0"/>
              </a:spcAft>
              <a:buFont typeface="Arial" pitchFamily="34" charset="0"/>
              <a:buNone/>
              <a:defRPr/>
            </a:pPr>
            <a:r>
              <a:rPr lang="en-US" dirty="0" smtClean="0"/>
              <a:t> </a:t>
            </a:r>
            <a:endParaRPr lang="en-GB" dirty="0" smtClean="0"/>
          </a:p>
          <a:p>
            <a:pPr lvl="1" eaLnBrk="1" fontAlgn="auto" hangingPunct="1">
              <a:spcAft>
                <a:spcPts val="0"/>
              </a:spcAft>
              <a:buFont typeface="Arial" pitchFamily="34" charset="0"/>
              <a:buChar char="–"/>
              <a:defRPr/>
            </a:pPr>
            <a:r>
              <a:rPr lang="en-US" dirty="0" smtClean="0"/>
              <a:t>Explain what they mean by ‘coaching’ and its role in effective management</a:t>
            </a:r>
          </a:p>
          <a:p>
            <a:pPr lvl="1" eaLnBrk="1" fontAlgn="auto" hangingPunct="1">
              <a:spcAft>
                <a:spcPts val="0"/>
              </a:spcAft>
              <a:buFont typeface="Arial" pitchFamily="34" charset="0"/>
              <a:buNone/>
              <a:defRPr/>
            </a:pPr>
            <a:endParaRPr lang="en-GB" sz="1300" dirty="0" smtClean="0"/>
          </a:p>
          <a:p>
            <a:pPr lvl="1" eaLnBrk="1" fontAlgn="auto" hangingPunct="1">
              <a:spcAft>
                <a:spcPts val="0"/>
              </a:spcAft>
              <a:buFont typeface="Arial" pitchFamily="34" charset="0"/>
              <a:buChar char="–"/>
              <a:defRPr/>
            </a:pPr>
            <a:r>
              <a:rPr lang="en-US" dirty="0" smtClean="0"/>
              <a:t>Describe the skills involved in successful coaching </a:t>
            </a:r>
          </a:p>
          <a:p>
            <a:pPr lvl="1" eaLnBrk="1" fontAlgn="auto" hangingPunct="1">
              <a:spcAft>
                <a:spcPts val="0"/>
              </a:spcAft>
              <a:buFont typeface="Arial" pitchFamily="34" charset="0"/>
              <a:buNone/>
              <a:defRPr/>
            </a:pPr>
            <a:endParaRPr lang="en-GB" sz="1500" dirty="0" smtClean="0"/>
          </a:p>
          <a:p>
            <a:pPr lvl="1" eaLnBrk="1" fontAlgn="auto" hangingPunct="1">
              <a:spcAft>
                <a:spcPts val="0"/>
              </a:spcAft>
              <a:buFont typeface="Arial" pitchFamily="34" charset="0"/>
              <a:buChar char="–"/>
              <a:defRPr/>
            </a:pPr>
            <a:r>
              <a:rPr lang="en-US" dirty="0" smtClean="0"/>
              <a:t>Describe the importance of SMART objectives and their role in motivating people</a:t>
            </a:r>
          </a:p>
          <a:p>
            <a:pPr lvl="1" eaLnBrk="1" fontAlgn="auto" hangingPunct="1">
              <a:spcAft>
                <a:spcPts val="0"/>
              </a:spcAft>
              <a:buFont typeface="Arial" pitchFamily="34" charset="0"/>
              <a:buNone/>
              <a:defRPr/>
            </a:pPr>
            <a:endParaRPr lang="en-GB" sz="1500" dirty="0" smtClean="0"/>
          </a:p>
          <a:p>
            <a:pPr lvl="1" eaLnBrk="1" fontAlgn="auto" hangingPunct="1">
              <a:spcAft>
                <a:spcPts val="0"/>
              </a:spcAft>
              <a:buFont typeface="Arial" pitchFamily="34" charset="0"/>
              <a:buChar char="–"/>
              <a:defRPr/>
            </a:pPr>
            <a:r>
              <a:rPr lang="en-US" dirty="0" smtClean="0"/>
              <a:t>Use a simple, practical framework for coaching people that involves clarifying goals, </a:t>
            </a:r>
            <a:r>
              <a:rPr lang="en-US" dirty="0" err="1" smtClean="0"/>
              <a:t>analysing</a:t>
            </a:r>
            <a:r>
              <a:rPr lang="en-US" dirty="0" smtClean="0"/>
              <a:t> situations, exploring options, helping someone decide a course of action and then helping them to make it happen</a:t>
            </a:r>
          </a:p>
          <a:p>
            <a:pPr lvl="1" eaLnBrk="1" fontAlgn="auto" hangingPunct="1">
              <a:spcAft>
                <a:spcPts val="0"/>
              </a:spcAft>
              <a:buFont typeface="Arial" pitchFamily="34" charset="0"/>
              <a:buNone/>
              <a:defRPr/>
            </a:pPr>
            <a:endParaRPr lang="en-GB" sz="1500" dirty="0" smtClean="0"/>
          </a:p>
          <a:p>
            <a:pPr lvl="1" eaLnBrk="1" fontAlgn="auto" hangingPunct="1">
              <a:spcAft>
                <a:spcPts val="0"/>
              </a:spcAft>
              <a:buFont typeface="Arial" pitchFamily="34" charset="0"/>
              <a:buChar char="–"/>
              <a:defRPr/>
            </a:pPr>
            <a:r>
              <a:rPr lang="en-US" dirty="0" smtClean="0"/>
              <a:t>Explain the roles of the manager and the volunteer in agreeing work and learning objectives</a:t>
            </a:r>
            <a:endParaRPr lang="en-GB" dirty="0" smtClean="0"/>
          </a:p>
        </p:txBody>
      </p:sp>
      <p:pic>
        <p:nvPicPr>
          <p:cNvPr id="4100"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endParaRPr lang="en-GB" smtClean="0"/>
          </a:p>
        </p:txBody>
      </p:sp>
      <p:sp>
        <p:nvSpPr>
          <p:cNvPr id="3" name="Content Placeholder 2"/>
          <p:cNvSpPr>
            <a:spLocks noGrp="1"/>
          </p:cNvSpPr>
          <p:nvPr>
            <p:ph idx="1"/>
          </p:nvPr>
        </p:nvSpPr>
        <p:spPr>
          <a:xfrm>
            <a:off x="457200" y="1773238"/>
            <a:ext cx="8229600" cy="4751387"/>
          </a:xfrm>
        </p:spPr>
        <p:txBody>
          <a:bodyPr rtlCol="0">
            <a:normAutofit fontScale="47500" lnSpcReduction="20000"/>
          </a:bodyPr>
          <a:lstStyle/>
          <a:p>
            <a:pPr eaLnBrk="1" fontAlgn="auto" hangingPunct="1">
              <a:spcAft>
                <a:spcPts val="0"/>
              </a:spcAft>
              <a:buFont typeface="Arial" pitchFamily="34" charset="0"/>
              <a:buNone/>
              <a:defRPr/>
            </a:pPr>
            <a:r>
              <a:rPr lang="en-US" sz="5900" b="1" dirty="0" err="1" smtClean="0"/>
              <a:t>Programme</a:t>
            </a:r>
            <a:endParaRPr lang="en-GB" sz="5900" b="1" dirty="0" smtClean="0"/>
          </a:p>
          <a:p>
            <a:pPr eaLnBrk="1" fontAlgn="auto" hangingPunct="1">
              <a:spcAft>
                <a:spcPts val="0"/>
              </a:spcAft>
              <a:buFont typeface="Arial" pitchFamily="34" charset="0"/>
              <a:buNone/>
              <a:defRPr/>
            </a:pPr>
            <a:r>
              <a:rPr lang="en-US" dirty="0" smtClean="0"/>
              <a:t> </a:t>
            </a:r>
            <a:endParaRPr lang="en-GB" dirty="0" smtClean="0"/>
          </a:p>
          <a:p>
            <a:pPr eaLnBrk="1" fontAlgn="auto" hangingPunct="1">
              <a:spcAft>
                <a:spcPts val="0"/>
              </a:spcAft>
              <a:buFont typeface="Arial" pitchFamily="34" charset="0"/>
              <a:buNone/>
              <a:defRPr/>
            </a:pPr>
            <a:r>
              <a:rPr lang="en-US" sz="3800" dirty="0" smtClean="0"/>
              <a:t>10.00 		Welcome and introductions</a:t>
            </a:r>
            <a:endParaRPr lang="en-GB" sz="3800" dirty="0" smtClean="0"/>
          </a:p>
          <a:p>
            <a:pPr eaLnBrk="1" fontAlgn="auto" hangingPunct="1">
              <a:spcAft>
                <a:spcPts val="0"/>
              </a:spcAft>
              <a:buFont typeface="Arial" pitchFamily="34" charset="0"/>
              <a:buNone/>
              <a:defRPr/>
            </a:pPr>
            <a:endParaRPr lang="en-GB" sz="1700" dirty="0" smtClean="0"/>
          </a:p>
          <a:p>
            <a:pPr eaLnBrk="1" fontAlgn="auto" hangingPunct="1">
              <a:spcAft>
                <a:spcPts val="0"/>
              </a:spcAft>
              <a:buFont typeface="Arial" pitchFamily="34" charset="0"/>
              <a:buNone/>
              <a:defRPr/>
            </a:pPr>
            <a:r>
              <a:rPr lang="en-US" sz="3800" dirty="0" smtClean="0"/>
              <a:t>Morning sessions to cover: </a:t>
            </a:r>
            <a:endParaRPr lang="en-GB" sz="3800" dirty="0" smtClean="0"/>
          </a:p>
          <a:p>
            <a:pPr eaLnBrk="1" fontAlgn="auto" hangingPunct="1">
              <a:spcAft>
                <a:spcPts val="0"/>
              </a:spcAft>
              <a:buFont typeface="Arial" pitchFamily="34" charset="0"/>
              <a:buChar char="•"/>
              <a:defRPr/>
            </a:pPr>
            <a:r>
              <a:rPr lang="en-US" sz="3800" dirty="0" smtClean="0"/>
              <a:t>What do we mean by ‘coaching’? </a:t>
            </a:r>
            <a:endParaRPr lang="en-GB" sz="3800" dirty="0" smtClean="0"/>
          </a:p>
          <a:p>
            <a:pPr eaLnBrk="1" fontAlgn="auto" hangingPunct="1">
              <a:spcAft>
                <a:spcPts val="0"/>
              </a:spcAft>
              <a:buFont typeface="Arial" pitchFamily="34" charset="0"/>
              <a:buChar char="•"/>
              <a:defRPr/>
            </a:pPr>
            <a:r>
              <a:rPr lang="en-US" sz="3800" dirty="0" smtClean="0"/>
              <a:t>What does it entail?</a:t>
            </a:r>
            <a:endParaRPr lang="en-GB" sz="3800" dirty="0" smtClean="0"/>
          </a:p>
          <a:p>
            <a:pPr eaLnBrk="1" fontAlgn="auto" hangingPunct="1">
              <a:spcAft>
                <a:spcPts val="0"/>
              </a:spcAft>
              <a:buFont typeface="Arial" pitchFamily="34" charset="0"/>
              <a:buChar char="•"/>
              <a:defRPr/>
            </a:pPr>
            <a:r>
              <a:rPr lang="en-US" sz="3800" dirty="0" smtClean="0"/>
              <a:t>What are the skills involved?</a:t>
            </a:r>
            <a:endParaRPr lang="en-GB" sz="3800" dirty="0" smtClean="0"/>
          </a:p>
          <a:p>
            <a:pPr eaLnBrk="1" fontAlgn="auto" hangingPunct="1">
              <a:spcAft>
                <a:spcPts val="0"/>
              </a:spcAft>
              <a:buFont typeface="Arial" pitchFamily="34" charset="0"/>
              <a:buChar char="•"/>
              <a:defRPr/>
            </a:pPr>
            <a:r>
              <a:rPr lang="en-US" sz="3800" dirty="0" smtClean="0"/>
              <a:t>Skills practice</a:t>
            </a:r>
            <a:endParaRPr lang="en-GB" sz="3800" dirty="0" smtClean="0"/>
          </a:p>
          <a:p>
            <a:pPr lvl="1" eaLnBrk="1" fontAlgn="auto" hangingPunct="1">
              <a:spcAft>
                <a:spcPts val="0"/>
              </a:spcAft>
              <a:buFont typeface="Arial" pitchFamily="34" charset="0"/>
              <a:buNone/>
              <a:defRPr/>
            </a:pPr>
            <a:endParaRPr lang="en-GB" sz="1700" dirty="0" smtClean="0"/>
          </a:p>
          <a:p>
            <a:pPr eaLnBrk="1" fontAlgn="auto" hangingPunct="1">
              <a:spcAft>
                <a:spcPts val="0"/>
              </a:spcAft>
              <a:buFont typeface="Arial" pitchFamily="34" charset="0"/>
              <a:buNone/>
              <a:defRPr/>
            </a:pPr>
            <a:r>
              <a:rPr lang="en-US" sz="3800" dirty="0" smtClean="0"/>
              <a:t>13.00 to 14.00 	Lunch</a:t>
            </a:r>
            <a:endParaRPr lang="en-GB" sz="3800" dirty="0" smtClean="0"/>
          </a:p>
          <a:p>
            <a:pPr eaLnBrk="1" fontAlgn="auto" hangingPunct="1">
              <a:spcAft>
                <a:spcPts val="0"/>
              </a:spcAft>
              <a:buFont typeface="Arial" pitchFamily="34" charset="0"/>
              <a:buNone/>
              <a:defRPr/>
            </a:pPr>
            <a:endParaRPr lang="en-GB" sz="1700" dirty="0" smtClean="0"/>
          </a:p>
          <a:p>
            <a:pPr eaLnBrk="1" fontAlgn="auto" hangingPunct="1">
              <a:spcAft>
                <a:spcPts val="0"/>
              </a:spcAft>
              <a:buFont typeface="Arial" pitchFamily="34" charset="0"/>
              <a:buNone/>
              <a:defRPr/>
            </a:pPr>
            <a:r>
              <a:rPr lang="en-US" sz="3800" dirty="0" smtClean="0"/>
              <a:t>Afternoon sessions to cover: </a:t>
            </a:r>
            <a:endParaRPr lang="en-GB" sz="3800" dirty="0" smtClean="0"/>
          </a:p>
          <a:p>
            <a:pPr eaLnBrk="1" fontAlgn="auto" hangingPunct="1">
              <a:spcAft>
                <a:spcPts val="0"/>
              </a:spcAft>
              <a:buFont typeface="Arial" pitchFamily="34" charset="0"/>
              <a:buChar char="•"/>
              <a:defRPr/>
            </a:pPr>
            <a:r>
              <a:rPr lang="en-US" sz="3800" dirty="0" smtClean="0"/>
              <a:t>The importance of SMART objectives</a:t>
            </a:r>
            <a:endParaRPr lang="en-GB" sz="3800" dirty="0" smtClean="0"/>
          </a:p>
          <a:p>
            <a:pPr eaLnBrk="1" fontAlgn="auto" hangingPunct="1">
              <a:spcAft>
                <a:spcPts val="0"/>
              </a:spcAft>
              <a:buFont typeface="Arial" pitchFamily="34" charset="0"/>
              <a:buChar char="•"/>
              <a:defRPr/>
            </a:pPr>
            <a:r>
              <a:rPr lang="en-US" sz="3800" dirty="0" smtClean="0"/>
              <a:t>The roles of managers and volunteers</a:t>
            </a:r>
            <a:endParaRPr lang="en-GB" sz="3800" dirty="0" smtClean="0"/>
          </a:p>
          <a:p>
            <a:pPr eaLnBrk="1" fontAlgn="auto" hangingPunct="1">
              <a:spcAft>
                <a:spcPts val="0"/>
              </a:spcAft>
              <a:buFont typeface="Arial" pitchFamily="34" charset="0"/>
              <a:buChar char="•"/>
              <a:defRPr/>
            </a:pPr>
            <a:r>
              <a:rPr lang="en-US" sz="3800" dirty="0" smtClean="0"/>
              <a:t>Further skills practice</a:t>
            </a:r>
            <a:endParaRPr lang="en-GB" sz="3800" dirty="0" smtClean="0"/>
          </a:p>
          <a:p>
            <a:pPr eaLnBrk="1" fontAlgn="auto" hangingPunct="1">
              <a:spcAft>
                <a:spcPts val="0"/>
              </a:spcAft>
              <a:buFont typeface="Arial" pitchFamily="34" charset="0"/>
              <a:buNone/>
              <a:defRPr/>
            </a:pPr>
            <a:endParaRPr lang="en-GB" sz="1700" dirty="0" smtClean="0"/>
          </a:p>
          <a:p>
            <a:pPr eaLnBrk="1" fontAlgn="auto" hangingPunct="1">
              <a:spcAft>
                <a:spcPts val="0"/>
              </a:spcAft>
              <a:buFont typeface="Arial" pitchFamily="34" charset="0"/>
              <a:buNone/>
              <a:defRPr/>
            </a:pPr>
            <a:r>
              <a:rPr lang="en-US" sz="3800" dirty="0" smtClean="0"/>
              <a:t>16.00 		Finish</a:t>
            </a:r>
            <a:endParaRPr lang="en-GB" sz="3800" dirty="0" smtClean="0"/>
          </a:p>
          <a:p>
            <a:pPr eaLnBrk="1" fontAlgn="auto" hangingPunct="1">
              <a:spcAft>
                <a:spcPts val="0"/>
              </a:spcAft>
              <a:buFont typeface="Arial" pitchFamily="34" charset="0"/>
              <a:buNone/>
              <a:defRPr/>
            </a:pPr>
            <a:endParaRPr lang="en-GB" dirty="0" smtClean="0"/>
          </a:p>
          <a:p>
            <a:pPr eaLnBrk="1" fontAlgn="auto" hangingPunct="1">
              <a:spcAft>
                <a:spcPts val="0"/>
              </a:spcAft>
              <a:buFont typeface="Arial" pitchFamily="34" charset="0"/>
              <a:buChar char="•"/>
              <a:defRPr/>
            </a:pPr>
            <a:endParaRPr lang="en-GB" dirty="0" smtClean="0"/>
          </a:p>
          <a:p>
            <a:pPr eaLnBrk="1" fontAlgn="auto" hangingPunct="1">
              <a:spcAft>
                <a:spcPts val="0"/>
              </a:spcAft>
              <a:buFont typeface="Arial" pitchFamily="34" charset="0"/>
              <a:buChar char="•"/>
              <a:defRPr/>
            </a:pPr>
            <a:endParaRPr lang="en-GB" dirty="0" smtClean="0"/>
          </a:p>
        </p:txBody>
      </p:sp>
      <p:pic>
        <p:nvPicPr>
          <p:cNvPr id="5124"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en-GB" smtClean="0"/>
          </a:p>
        </p:txBody>
      </p:sp>
      <p:sp>
        <p:nvSpPr>
          <p:cNvPr id="6147" name="Content Placeholder 2"/>
          <p:cNvSpPr>
            <a:spLocks noGrp="1"/>
          </p:cNvSpPr>
          <p:nvPr>
            <p:ph idx="1"/>
          </p:nvPr>
        </p:nvSpPr>
        <p:spPr>
          <a:xfrm>
            <a:off x="468313" y="1773238"/>
            <a:ext cx="8229600" cy="4824412"/>
          </a:xfrm>
        </p:spPr>
        <p:txBody>
          <a:bodyPr/>
          <a:lstStyle/>
          <a:p>
            <a:pPr eaLnBrk="1" hangingPunct="1">
              <a:buFont typeface="Arial" charset="0"/>
              <a:buNone/>
            </a:pPr>
            <a:r>
              <a:rPr lang="en-US" b="1" smtClean="0"/>
              <a:t>What is coaching?</a:t>
            </a:r>
            <a:r>
              <a:rPr lang="en-US" smtClean="0"/>
              <a:t> </a:t>
            </a:r>
            <a:endParaRPr lang="en-GB" smtClean="0"/>
          </a:p>
          <a:p>
            <a:pPr eaLnBrk="1" hangingPunct="1"/>
            <a:r>
              <a:rPr lang="en-US" sz="2600" smtClean="0"/>
              <a:t>Coaching is unlocking a person’s potential to maximise their own performance. It is helping them to learn rather than teaching them. – John Whitmore</a:t>
            </a:r>
            <a:endParaRPr lang="en-GB" sz="2600" smtClean="0"/>
          </a:p>
          <a:p>
            <a:pPr eaLnBrk="1" hangingPunct="1"/>
            <a:r>
              <a:rPr lang="en-US" sz="2600" smtClean="0"/>
              <a:t>Coaching is the process which helps individuals come to their own conclusions about the best way to achieve improved performance. – Ann Baker &amp; Louise Clare</a:t>
            </a:r>
            <a:endParaRPr lang="en-GB" sz="2600" smtClean="0"/>
          </a:p>
          <a:p>
            <a:pPr eaLnBrk="1" hangingPunct="1"/>
            <a:r>
              <a:rPr lang="en-US" sz="2600" smtClean="0"/>
              <a:t>Coaching is the art and skill of facilitating the learning, development and performance of another person. – Caroline Barnett</a:t>
            </a:r>
            <a:endParaRPr lang="en-GB" sz="2600" smtClean="0"/>
          </a:p>
        </p:txBody>
      </p:sp>
      <p:pic>
        <p:nvPicPr>
          <p:cNvPr id="6148"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GB" smtClean="0"/>
          </a:p>
        </p:txBody>
      </p:sp>
      <p:sp>
        <p:nvSpPr>
          <p:cNvPr id="7171" name="Content Placeholder 2"/>
          <p:cNvSpPr>
            <a:spLocks noGrp="1"/>
          </p:cNvSpPr>
          <p:nvPr>
            <p:ph idx="1"/>
          </p:nvPr>
        </p:nvSpPr>
        <p:spPr>
          <a:xfrm>
            <a:off x="457200" y="1844675"/>
            <a:ext cx="8229600" cy="4281488"/>
          </a:xfrm>
        </p:spPr>
        <p:txBody>
          <a:bodyPr/>
          <a:lstStyle/>
          <a:p>
            <a:pPr eaLnBrk="1" hangingPunct="1">
              <a:buFont typeface="Arial" charset="0"/>
              <a:buNone/>
            </a:pPr>
            <a:r>
              <a:rPr lang="en-US" b="1" smtClean="0"/>
              <a:t>What is coaching?</a:t>
            </a:r>
            <a:endParaRPr lang="en-GB" smtClean="0"/>
          </a:p>
          <a:p>
            <a:pPr eaLnBrk="1" hangingPunct="1">
              <a:buFont typeface="Arial" charset="0"/>
              <a:buNone/>
            </a:pPr>
            <a:r>
              <a:rPr lang="en-US" sz="2800" smtClean="0"/>
              <a:t>1 At one end of the spectrum coaching can be about direct skills transfer. You pass on your expertise in a one-to-one situation by explaining, demonstrating, asking questions and allowing for practice. This form of coaching is useful, for example, to</a:t>
            </a:r>
            <a:endParaRPr lang="en-GB" sz="2800" smtClean="0"/>
          </a:p>
          <a:p>
            <a:pPr eaLnBrk="1" hangingPunct="1"/>
            <a:r>
              <a:rPr lang="en-US" sz="2800" smtClean="0"/>
              <a:t>teach new staff the skills they need for the job</a:t>
            </a:r>
            <a:endParaRPr lang="en-GB" sz="2800" smtClean="0"/>
          </a:p>
          <a:p>
            <a:pPr eaLnBrk="1" hangingPunct="1"/>
            <a:r>
              <a:rPr lang="en-US" sz="2800" smtClean="0"/>
              <a:t>enable staff to learn new tasks</a:t>
            </a:r>
            <a:endParaRPr lang="en-GB" sz="2800" smtClean="0"/>
          </a:p>
          <a:p>
            <a:pPr eaLnBrk="1" hangingPunct="1"/>
            <a:r>
              <a:rPr lang="en-US" sz="2800" smtClean="0"/>
              <a:t>help rectify mistakes and problems</a:t>
            </a:r>
            <a:endParaRPr lang="en-GB" sz="2800" smtClean="0"/>
          </a:p>
        </p:txBody>
      </p:sp>
      <p:pic>
        <p:nvPicPr>
          <p:cNvPr id="7172"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GB" smtClean="0"/>
          </a:p>
        </p:txBody>
      </p:sp>
      <p:sp>
        <p:nvSpPr>
          <p:cNvPr id="8195" name="Content Placeholder 2"/>
          <p:cNvSpPr>
            <a:spLocks noGrp="1"/>
          </p:cNvSpPr>
          <p:nvPr>
            <p:ph idx="1"/>
          </p:nvPr>
        </p:nvSpPr>
        <p:spPr>
          <a:xfrm>
            <a:off x="457200" y="1989138"/>
            <a:ext cx="8229600" cy="4137025"/>
          </a:xfrm>
        </p:spPr>
        <p:txBody>
          <a:bodyPr/>
          <a:lstStyle/>
          <a:p>
            <a:pPr eaLnBrk="1" hangingPunct="1">
              <a:buFont typeface="Arial" charset="0"/>
              <a:buNone/>
            </a:pPr>
            <a:r>
              <a:rPr lang="en-US" b="1" smtClean="0"/>
              <a:t>What is coaching?</a:t>
            </a:r>
          </a:p>
          <a:p>
            <a:pPr eaLnBrk="1" hangingPunct="1">
              <a:buFont typeface="Arial" charset="0"/>
              <a:buNone/>
            </a:pPr>
            <a:endParaRPr lang="en-US" b="1" smtClean="0"/>
          </a:p>
          <a:p>
            <a:pPr eaLnBrk="1" hangingPunct="1">
              <a:buFont typeface="Arial" charset="0"/>
              <a:buNone/>
            </a:pPr>
            <a:r>
              <a:rPr lang="en-US" sz="2800" smtClean="0"/>
              <a:t>2 At the other end of the spectrum coaching is about asking the right questions to encourage the individual to decide what they should do about a particular situation. This helps them to further their own objectives in the context of the organization.</a:t>
            </a:r>
            <a:endParaRPr lang="en-GB" sz="2800" smtClean="0"/>
          </a:p>
        </p:txBody>
      </p:sp>
      <p:pic>
        <p:nvPicPr>
          <p:cNvPr id="8196" name="Picture 6" descr="Banner_practraining.jpg                                        00222618Nina                           BE75319D:"/>
          <p:cNvPicPr>
            <a:picLocks noChangeAspect="1" noChangeArrowheads="1"/>
          </p:cNvPicPr>
          <p:nvPr/>
        </p:nvPicPr>
        <p:blipFill>
          <a:blip r:embed="rId3"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en-GB" smtClean="0"/>
          </a:p>
        </p:txBody>
      </p:sp>
      <p:sp>
        <p:nvSpPr>
          <p:cNvPr id="9219" name="Content Placeholder 2"/>
          <p:cNvSpPr>
            <a:spLocks noGrp="1"/>
          </p:cNvSpPr>
          <p:nvPr>
            <p:ph idx="1"/>
          </p:nvPr>
        </p:nvSpPr>
        <p:spPr>
          <a:xfrm>
            <a:off x="468313" y="1916113"/>
            <a:ext cx="8229600" cy="4525962"/>
          </a:xfrm>
        </p:spPr>
        <p:txBody>
          <a:bodyPr/>
          <a:lstStyle/>
          <a:p>
            <a:pPr>
              <a:buFont typeface="Arial" charset="0"/>
              <a:buNone/>
            </a:pPr>
            <a:r>
              <a:rPr lang="en-US" b="1" smtClean="0"/>
              <a:t>Learning to coach</a:t>
            </a:r>
          </a:p>
          <a:p>
            <a:endParaRPr lang="en-US" smtClean="0"/>
          </a:p>
          <a:p>
            <a:r>
              <a:rPr lang="en-US" smtClean="0"/>
              <a:t>The skills involved</a:t>
            </a:r>
            <a:endParaRPr lang="en-GB" smtClean="0"/>
          </a:p>
          <a:p>
            <a:r>
              <a:rPr lang="en-US" smtClean="0"/>
              <a:t>The main elements or steps of a successful coaching session</a:t>
            </a:r>
            <a:endParaRPr lang="en-GB" smtClean="0"/>
          </a:p>
          <a:p>
            <a:r>
              <a:rPr lang="en-US" smtClean="0"/>
              <a:t>The attitude or understanding with which you approach coaching</a:t>
            </a:r>
            <a:endParaRPr lang="en-GB" smtClean="0"/>
          </a:p>
          <a:p>
            <a:endParaRPr lang="en-GB" smtClean="0"/>
          </a:p>
        </p:txBody>
      </p:sp>
      <p:pic>
        <p:nvPicPr>
          <p:cNvPr id="9220" name="Picture 6" descr="Banner_practraining.jpg                                        00222618Nina                           BE75319D:"/>
          <p:cNvPicPr>
            <a:picLocks noChangeAspect="1" noChangeArrowheads="1"/>
          </p:cNvPicPr>
          <p:nvPr/>
        </p:nvPicPr>
        <p:blipFill>
          <a:blip r:embed="rId3"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endParaRPr lang="en-GB" smtClean="0"/>
          </a:p>
        </p:txBody>
      </p:sp>
      <p:sp>
        <p:nvSpPr>
          <p:cNvPr id="10243" name="Content Placeholder 2"/>
          <p:cNvSpPr>
            <a:spLocks noGrp="1"/>
          </p:cNvSpPr>
          <p:nvPr>
            <p:ph idx="1"/>
          </p:nvPr>
        </p:nvSpPr>
        <p:spPr>
          <a:xfrm>
            <a:off x="468313" y="1916113"/>
            <a:ext cx="8229600" cy="4525962"/>
          </a:xfrm>
        </p:spPr>
        <p:txBody>
          <a:bodyPr/>
          <a:lstStyle/>
          <a:p>
            <a:pPr>
              <a:buFont typeface="Arial" charset="0"/>
              <a:buNone/>
            </a:pPr>
            <a:r>
              <a:rPr lang="en-GB" b="1" smtClean="0"/>
              <a:t>Understanding coaching success. The importance of:</a:t>
            </a:r>
          </a:p>
          <a:p>
            <a:pPr>
              <a:buFont typeface="Arial" charset="0"/>
              <a:buNone/>
            </a:pPr>
            <a:endParaRPr lang="en-GB" sz="1400" smtClean="0"/>
          </a:p>
          <a:p>
            <a:pPr lvl="3">
              <a:buFont typeface="Arial" charset="0"/>
              <a:buNone/>
            </a:pPr>
            <a:r>
              <a:rPr lang="en-GB" sz="3200" smtClean="0"/>
              <a:t>Building self-confidence</a:t>
            </a:r>
          </a:p>
          <a:p>
            <a:pPr lvl="3">
              <a:buFont typeface="Arial" charset="0"/>
              <a:buNone/>
            </a:pPr>
            <a:r>
              <a:rPr lang="en-GB" sz="3200" smtClean="0"/>
              <a:t>Raising awareness</a:t>
            </a:r>
          </a:p>
          <a:p>
            <a:pPr lvl="3">
              <a:buFont typeface="Arial" charset="0"/>
              <a:buNone/>
            </a:pPr>
            <a:r>
              <a:rPr lang="en-GB" sz="3200" smtClean="0"/>
              <a:t>Encouraging responsibility</a:t>
            </a:r>
          </a:p>
          <a:p>
            <a:pPr lvl="3">
              <a:buFont typeface="Arial" charset="0"/>
              <a:buNone/>
            </a:pPr>
            <a:r>
              <a:rPr lang="en-GB" sz="3200" smtClean="0"/>
              <a:t>Trust</a:t>
            </a:r>
          </a:p>
        </p:txBody>
      </p:sp>
      <p:pic>
        <p:nvPicPr>
          <p:cNvPr id="10244" name="Picture 6" descr="Banner_practraining.jpg                                        00222618Nina                           BE75319D:"/>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1408</Words>
  <Application>Microsoft Office PowerPoint</Application>
  <PresentationFormat>On-screen Show (4:3)</PresentationFormat>
  <Paragraphs>214</Paragraphs>
  <Slides>25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BTCV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Aberdein</dc:creator>
  <cp:lastModifiedBy>Silvia Marucelli</cp:lastModifiedBy>
  <cp:revision>6</cp:revision>
  <dcterms:created xsi:type="dcterms:W3CDTF">2011-10-07T16:04:28Z</dcterms:created>
  <dcterms:modified xsi:type="dcterms:W3CDTF">2014-03-11T10:53:59Z</dcterms:modified>
</cp:coreProperties>
</file>